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342" r:id="rId2"/>
    <p:sldId id="358" r:id="rId3"/>
    <p:sldId id="359" r:id="rId4"/>
    <p:sldId id="355" r:id="rId5"/>
    <p:sldId id="362" r:id="rId6"/>
    <p:sldId id="343" r:id="rId7"/>
    <p:sldId id="365" r:id="rId8"/>
    <p:sldId id="363" r:id="rId9"/>
    <p:sldId id="364" r:id="rId10"/>
    <p:sldId id="372" r:id="rId11"/>
    <p:sldId id="373" r:id="rId12"/>
    <p:sldId id="366" r:id="rId13"/>
    <p:sldId id="367" r:id="rId14"/>
    <p:sldId id="368" r:id="rId15"/>
    <p:sldId id="374" r:id="rId16"/>
    <p:sldId id="369" r:id="rId17"/>
    <p:sldId id="370" r:id="rId18"/>
    <p:sldId id="371" r:id="rId19"/>
    <p:sldId id="375" r:id="rId20"/>
    <p:sldId id="356" r:id="rId21"/>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z, Saskia" initials="RS" lastIdx="22" clrIdx="0">
    <p:extLst>
      <p:ext uri="{19B8F6BF-5375-455C-9EA6-DF929625EA0E}">
        <p15:presenceInfo xmlns:p15="http://schemas.microsoft.com/office/powerpoint/2012/main" userId="Richarz, Saskia" providerId="None"/>
      </p:ext>
    </p:extLst>
  </p:cmAuthor>
  <p:cmAuthor id="2" name="GRP90026" initials="MW" lastIdx="8" clrIdx="1">
    <p:extLst>
      <p:ext uri="{19B8F6BF-5375-455C-9EA6-DF929625EA0E}">
        <p15:presenceInfo xmlns:p15="http://schemas.microsoft.com/office/powerpoint/2012/main" userId="GRP90026" providerId="None"/>
      </p:ext>
    </p:extLst>
  </p:cmAuthor>
  <p:cmAuthor id="3" name="Maan Wouhbé" initials="MW" lastIdx="19" clrIdx="2">
    <p:extLst>
      <p:ext uri="{19B8F6BF-5375-455C-9EA6-DF929625EA0E}">
        <p15:presenceInfo xmlns:p15="http://schemas.microsoft.com/office/powerpoint/2012/main" userId="Maan Wouhbé" providerId="None"/>
      </p:ext>
    </p:extLst>
  </p:cmAuthor>
  <p:cmAuthor id="4" name="P4003394" initials="SRi" lastIdx="2" clrIdx="3">
    <p:extLst>
      <p:ext uri="{19B8F6BF-5375-455C-9EA6-DF929625EA0E}">
        <p15:presenceInfo xmlns:p15="http://schemas.microsoft.com/office/powerpoint/2012/main" userId="P400339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C9C"/>
    <a:srgbClr val="004994"/>
    <a:srgbClr val="0063AF"/>
    <a:srgbClr val="0086CD"/>
    <a:srgbClr val="0075BF"/>
    <a:srgbClr val="BBE2F9"/>
    <a:srgbClr val="BCE2F9"/>
    <a:srgbClr val="009BE0"/>
    <a:srgbClr val="0093D8"/>
    <a:srgbClr val="009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4807" autoAdjust="0"/>
  </p:normalViewPr>
  <p:slideViewPr>
    <p:cSldViewPr snapToGrid="0" snapToObjects="1" showGuides="1">
      <p:cViewPr varScale="1">
        <p:scale>
          <a:sx n="93" d="100"/>
          <a:sy n="93" d="100"/>
        </p:scale>
        <p:origin x="1260" y="90"/>
      </p:cViewPr>
      <p:guideLst/>
    </p:cSldViewPr>
  </p:slideViewPr>
  <p:notesTextViewPr>
    <p:cViewPr>
      <p:scale>
        <a:sx n="1" d="1"/>
        <a:sy n="1" d="1"/>
      </p:scale>
      <p:origin x="0" y="0"/>
    </p:cViewPr>
  </p:notesTextViewPr>
  <p:notesViewPr>
    <p:cSldViewPr snapToGrid="0" snapToObjects="1" showGuide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21113527068418"/>
          <c:y val="2.2597659723534072E-2"/>
          <c:w val="0.66618411446347237"/>
          <c:h val="0.97740234027646589"/>
        </c:manualLayout>
      </c:layout>
      <c:doughnutChart>
        <c:varyColors val="1"/>
        <c:ser>
          <c:idx val="0"/>
          <c:order val="0"/>
          <c:tx>
            <c:strRef>
              <c:f>Tabelle1!$B$1</c:f>
              <c:strCache>
                <c:ptCount val="1"/>
                <c:pt idx="0">
                  <c:v>Unfallschwerpunkte 2012-2019</c:v>
                </c:pt>
              </c:strCache>
            </c:strRef>
          </c:tx>
          <c:dPt>
            <c:idx val="2"/>
            <c:bubble3D val="0"/>
            <c:spPr>
              <a:solidFill>
                <a:srgbClr val="479A2A"/>
              </a:solidFill>
            </c:spPr>
            <c:extLst>
              <c:ext xmlns:c16="http://schemas.microsoft.com/office/drawing/2014/chart" uri="{C3380CC4-5D6E-409C-BE32-E72D297353CC}">
                <c16:uniqueId val="{00000001-6B8D-40F4-BF2D-8BDD3137C39C}"/>
              </c:ext>
            </c:extLst>
          </c:dPt>
          <c:dPt>
            <c:idx val="6"/>
            <c:bubble3D val="0"/>
            <c:spPr>
              <a:solidFill>
                <a:srgbClr val="000000"/>
              </a:solidFill>
            </c:spPr>
            <c:extLst>
              <c:ext xmlns:c16="http://schemas.microsoft.com/office/drawing/2014/chart" uri="{C3380CC4-5D6E-409C-BE32-E72D297353CC}">
                <c16:uniqueId val="{00000003-6B8D-40F4-BF2D-8BDD3137C39C}"/>
              </c:ext>
            </c:extLst>
          </c:dPt>
          <c:dLbls>
            <c:dLbl>
              <c:idx val="0"/>
              <c:layout>
                <c:manualLayout>
                  <c:x val="5.3014196803922104E-3"/>
                  <c:y val="3.8143195332829852E-2"/>
                </c:manualLayout>
              </c:layout>
              <c:spPr>
                <a:noFill/>
                <a:ln>
                  <a:noFill/>
                </a:ln>
                <a:effectLst/>
              </c:spPr>
              <c:txPr>
                <a:bodyPr wrap="square" lIns="38100" tIns="19050" rIns="38100" bIns="19050" anchor="ctr" anchorCtr="0">
                  <a:no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9.2329472909437743E-2"/>
                      <c:h val="7.9553090844406954E-2"/>
                    </c:manualLayout>
                  </c15:layout>
                </c:ext>
                <c:ext xmlns:c16="http://schemas.microsoft.com/office/drawing/2014/chart" uri="{C3380CC4-5D6E-409C-BE32-E72D297353CC}">
                  <c16:uniqueId val="{00000004-6B8D-40F4-BF2D-8BDD3137C39C}"/>
                </c:ext>
              </c:extLst>
            </c:dLbl>
            <c:dLbl>
              <c:idx val="1"/>
              <c:layout>
                <c:manualLayout>
                  <c:x val="2.2568920913549288E-3"/>
                  <c:y val="5.9206939620331609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8D-40F4-BF2D-8BDD3137C39C}"/>
                </c:ext>
              </c:extLst>
            </c:dLbl>
            <c:dLbl>
              <c:idx val="2"/>
              <c:layout>
                <c:manualLayout>
                  <c:x val="-7.0410827368387642E-3"/>
                  <c:y val="3.5277916926320301E-4"/>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8D-40F4-BF2D-8BDD3137C39C}"/>
                </c:ext>
              </c:extLst>
            </c:dLbl>
            <c:dLbl>
              <c:idx val="3"/>
              <c:layout>
                <c:manualLayout>
                  <c:x val="4.6127811195581445E-3"/>
                  <c:y val="0"/>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B8D-40F4-BF2D-8BDD3137C39C}"/>
                </c:ext>
              </c:extLst>
            </c:dLbl>
            <c:dLbl>
              <c:idx val="4"/>
              <c:layout>
                <c:manualLayout>
                  <c:x val="-1.2029814147634344E-2"/>
                  <c:y val="-1.0250970943163259E-2"/>
                </c:manualLayout>
              </c:layout>
              <c:spPr>
                <a:noFill/>
                <a:ln>
                  <a:noFill/>
                </a:ln>
                <a:effectLst/>
              </c:spPr>
              <c:txPr>
                <a:bodyPr wrap="square" lIns="38100" tIns="19050" rIns="38100" bIns="19050" anchor="ctr">
                  <a:no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15:layout>
                    <c:manualLayout>
                      <c:w val="7.8107194438713154E-2"/>
                      <c:h val="8.2165528526940312E-2"/>
                    </c:manualLayout>
                  </c15:layout>
                </c:ext>
                <c:ext xmlns:c16="http://schemas.microsoft.com/office/drawing/2014/chart" uri="{C3380CC4-5D6E-409C-BE32-E72D297353CC}">
                  <c16:uniqueId val="{00000007-6B8D-40F4-BF2D-8BDD3137C39C}"/>
                </c:ext>
              </c:extLst>
            </c:dLbl>
            <c:dLbl>
              <c:idx val="5"/>
              <c:layout>
                <c:manualLayout>
                  <c:x val="1.6252162458139572E-3"/>
                  <c:y val="-3.6427651017572884E-3"/>
                </c:manualLayout>
              </c:layout>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B8D-40F4-BF2D-8BDD3137C39C}"/>
                </c:ext>
              </c:extLst>
            </c:dLbl>
            <c:dLbl>
              <c:idx val="6"/>
              <c:layout>
                <c:manualLayout>
                  <c:x val="2.2568920913549288E-3"/>
                  <c:y val="-3.027846559689977E-2"/>
                </c:manualLayout>
              </c:layout>
              <c:spPr>
                <a:noFill/>
                <a:ln>
                  <a:noFill/>
                </a:ln>
                <a:effectLst/>
              </c:spPr>
              <c:txPr>
                <a:bodyPr wrap="square" lIns="38100" tIns="19050" rIns="38100" bIns="19050" anchor="ctr" anchorCtr="0">
                  <a:spAutoFit/>
                </a:bodyPr>
                <a:lstStyle/>
                <a:p>
                  <a:pPr algn="l">
                    <a:defRPr sz="1400" b="1">
                      <a:solidFill>
                        <a:schemeClr val="bg1"/>
                      </a:solidFill>
                    </a:defRPr>
                  </a:pPr>
                  <a:endParaRPr lang="de-DE"/>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8D-40F4-BF2D-8BDD3137C39C}"/>
                </c:ext>
              </c:extLst>
            </c:dLbl>
            <c:dLbl>
              <c:idx val="8"/>
              <c:delete val="1"/>
              <c:extLst>
                <c:ext xmlns:c15="http://schemas.microsoft.com/office/drawing/2012/chart" uri="{CE6537A1-D6FC-4f65-9D91-7224C49458BB}"/>
                <c:ext xmlns:c16="http://schemas.microsoft.com/office/drawing/2014/chart" uri="{C3380CC4-5D6E-409C-BE32-E72D297353CC}">
                  <c16:uniqueId val="{00000009-6B8D-40F4-BF2D-8BDD3137C39C}"/>
                </c:ext>
              </c:extLst>
            </c:dLbl>
            <c:spPr>
              <a:noFill/>
              <a:ln>
                <a:noFill/>
              </a:ln>
              <a:effectLst/>
            </c:spPr>
            <c:txPr>
              <a:bodyPr wrap="square" lIns="38100" tIns="19050" rIns="38100" bIns="19050" anchor="ctr">
                <a:spAutoFit/>
              </a:bodyPr>
              <a:lstStyle/>
              <a:p>
                <a:pPr>
                  <a:defRPr sz="1400" b="1"/>
                </a:pPr>
                <a:endParaRPr lang="de-DE"/>
              </a:p>
            </c:txPr>
            <c:showLegendKey val="0"/>
            <c:showVal val="0"/>
            <c:showCatName val="0"/>
            <c:showSerName val="0"/>
            <c:showPercent val="1"/>
            <c:showBubbleSize val="0"/>
            <c:showLeaderLines val="0"/>
            <c:extLst>
              <c:ext xmlns:c15="http://schemas.microsoft.com/office/drawing/2012/chart" uri="{CE6537A1-D6FC-4f65-9D91-7224C49458BB}"/>
            </c:extLst>
          </c:dLbls>
          <c:cat>
            <c:strRef>
              <c:f>Tabelle1!$A$2:$A$8</c:f>
              <c:strCache>
                <c:ptCount val="7"/>
                <c:pt idx="0">
                  <c:v>Straßenverkehr</c:v>
                </c:pt>
                <c:pt idx="1">
                  <c:v>Abstürze</c:v>
                </c:pt>
                <c:pt idx="2">
                  <c:v>Bau,-Montage- und Instandhaltungsarbeiten</c:v>
                </c:pt>
                <c:pt idx="3">
                  <c:v>Erfassen, Quetschen, Überrollen </c:v>
                </c:pt>
                <c:pt idx="4">
                  <c:v>Flurförderzeuge</c:v>
                </c:pt>
                <c:pt idx="5">
                  <c:v>Be- und Entladen</c:v>
                </c:pt>
                <c:pt idx="6">
                  <c:v>Sonstige Unfälle</c:v>
                </c:pt>
              </c:strCache>
            </c:strRef>
          </c:cat>
          <c:val>
            <c:numRef>
              <c:f>Tabelle1!$B$2:$B$10</c:f>
              <c:numCache>
                <c:formatCode>General</c:formatCode>
                <c:ptCount val="9"/>
                <c:pt idx="0">
                  <c:v>42</c:v>
                </c:pt>
                <c:pt idx="1">
                  <c:v>17</c:v>
                </c:pt>
                <c:pt idx="2">
                  <c:v>12</c:v>
                </c:pt>
                <c:pt idx="3">
                  <c:v>11</c:v>
                </c:pt>
                <c:pt idx="4">
                  <c:v>8</c:v>
                </c:pt>
                <c:pt idx="5">
                  <c:v>7</c:v>
                </c:pt>
                <c:pt idx="6">
                  <c:v>3</c:v>
                </c:pt>
                <c:pt idx="8">
                  <c:v>0</c:v>
                </c:pt>
              </c:numCache>
            </c:numRef>
          </c:val>
          <c:extLst>
            <c:ext xmlns:c16="http://schemas.microsoft.com/office/drawing/2014/chart" uri="{C3380CC4-5D6E-409C-BE32-E72D297353CC}">
              <c16:uniqueId val="{0000000A-6B8D-40F4-BF2D-8BDD3137C39C}"/>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45789BC-827E-5045-B411-EC9E941403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34E5987-ABA2-D240-896E-6C515FB2C7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B302ED-0F84-4E44-834D-8A7D995B744D}" type="datetimeFigureOut">
              <a:rPr lang="de-DE" smtClean="0"/>
              <a:t>12.10.2023</a:t>
            </a:fld>
            <a:endParaRPr lang="de-DE" dirty="0"/>
          </a:p>
        </p:txBody>
      </p:sp>
      <p:sp>
        <p:nvSpPr>
          <p:cNvPr id="4" name="Fußzeilenplatzhalter 3">
            <a:extLst>
              <a:ext uri="{FF2B5EF4-FFF2-40B4-BE49-F238E27FC236}">
                <a16:creationId xmlns:a16="http://schemas.microsoft.com/office/drawing/2014/main" id="{2870C9A2-A64A-2440-B60E-66D69809C4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C46DCACB-6FEA-3846-BEBF-24363D63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731F2-6742-7041-8C01-0982A42BD979}" type="slidenum">
              <a:rPr lang="de-DE" smtClean="0"/>
              <a:t>‹Nr.›</a:t>
            </a:fld>
            <a:endParaRPr lang="de-DE" dirty="0"/>
          </a:p>
        </p:txBody>
      </p:sp>
    </p:spTree>
    <p:extLst>
      <p:ext uri="{BB962C8B-B14F-4D97-AF65-F5344CB8AC3E}">
        <p14:creationId xmlns:p14="http://schemas.microsoft.com/office/powerpoint/2010/main" val="388330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6611-718C-E94F-9341-5BBB7AF63A81}" type="datetimeFigureOut">
              <a:rPr lang="de-DE" smtClean="0"/>
              <a:t>12.10.2023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707F-DEE4-7745-A5CF-37B32C872178}" type="slidenum">
              <a:rPr lang="de-DE" smtClean="0"/>
              <a:t>‹Nr.›</a:t>
            </a:fld>
            <a:endParaRPr lang="de-DE" dirty="0"/>
          </a:p>
        </p:txBody>
      </p:sp>
    </p:spTree>
    <p:extLst>
      <p:ext uri="{BB962C8B-B14F-4D97-AF65-F5344CB8AC3E}">
        <p14:creationId xmlns:p14="http://schemas.microsoft.com/office/powerpoint/2010/main" val="404186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3</a:t>
            </a:fld>
            <a:endParaRPr lang="de-DE" dirty="0"/>
          </a:p>
        </p:txBody>
      </p:sp>
    </p:spTree>
    <p:extLst>
      <p:ext uri="{BB962C8B-B14F-4D97-AF65-F5344CB8AC3E}">
        <p14:creationId xmlns:p14="http://schemas.microsoft.com/office/powerpoint/2010/main" val="201558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7</a:t>
            </a:fld>
            <a:endParaRPr lang="de-DE" dirty="0"/>
          </a:p>
        </p:txBody>
      </p:sp>
    </p:spTree>
    <p:extLst>
      <p:ext uri="{BB962C8B-B14F-4D97-AF65-F5344CB8AC3E}">
        <p14:creationId xmlns:p14="http://schemas.microsoft.com/office/powerpoint/2010/main" val="130045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F8707F-DEE4-7745-A5CF-37B32C872178}" type="slidenum">
              <a:rPr lang="de-DE" smtClean="0"/>
              <a:t>16</a:t>
            </a:fld>
            <a:endParaRPr lang="de-DE" dirty="0"/>
          </a:p>
        </p:txBody>
      </p:sp>
    </p:spTree>
    <p:extLst>
      <p:ext uri="{BB962C8B-B14F-4D97-AF65-F5344CB8AC3E}">
        <p14:creationId xmlns:p14="http://schemas.microsoft.com/office/powerpoint/2010/main" val="439417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ohne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61073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61073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6121400"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4" name="Oval 13">
            <a:extLst>
              <a:ext uri="{FF2B5EF4-FFF2-40B4-BE49-F238E27FC236}">
                <a16:creationId xmlns:a16="http://schemas.microsoft.com/office/drawing/2014/main" id="{7C91EE77-68D4-9E4E-AA9D-126F1CECB50A}"/>
              </a:ext>
            </a:extLst>
          </p:cNvPr>
          <p:cNvSpPr/>
          <p:nvPr/>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67AA8707-BA8A-A943-81DA-5DFC122C140A}"/>
              </a:ext>
            </a:extLst>
          </p:cNvPr>
          <p:cNvSpPr/>
          <p:nvPr/>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AC12E5A5-D53B-EF40-BB58-517BA5B15694}"/>
              </a:ext>
            </a:extLst>
          </p:cNvPr>
          <p:cNvSpPr/>
          <p:nvPr/>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Picture 2" descr="https://kompendium.bghw.de/bghw/docs/BGHWVUR4-Documents/!html/images/unf_logo.jpg">
            <a:extLst>
              <a:ext uri="{FF2B5EF4-FFF2-40B4-BE49-F238E27FC236}">
                <a16:creationId xmlns:a16="http://schemas.microsoft.com/office/drawing/2014/main" id="{B16DF6E3-9CE7-44EA-91AB-A941027B32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B2FA9BA6-8424-47A5-9B5C-93D5679DC8C8}"/>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579828419"/>
      </p:ext>
    </p:extLst>
  </p:cSld>
  <p:clrMapOvr>
    <a:masterClrMapping/>
  </p:clrMapOvr>
  <p:extLst mod="1">
    <p:ext uri="{DCECCB84-F9BA-43D5-87BE-67443E8EF086}">
      <p15:sldGuideLst xmlns:p15="http://schemas.microsoft.com/office/powerpoint/2012/main">
        <p15:guide id="3" orient="horz" pos="2273" userDrawn="1">
          <p15:clr>
            <a:srgbClr val="FBAE40"/>
          </p15:clr>
        </p15:guide>
        <p15:guide id="5" pos="5995" userDrawn="1">
          <p15:clr>
            <a:srgbClr val="FBAE40"/>
          </p15:clr>
        </p15:guide>
        <p15:guide id="9" pos="5768" userDrawn="1">
          <p15:clr>
            <a:srgbClr val="FBAE40"/>
          </p15:clr>
        </p15:guide>
        <p15:guide id="17"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Oval 14">
            <a:extLst>
              <a:ext uri="{FF2B5EF4-FFF2-40B4-BE49-F238E27FC236}">
                <a16:creationId xmlns:a16="http://schemas.microsoft.com/office/drawing/2014/main" id="{898C59E4-3CD3-3044-B766-16D673F4A61A}"/>
              </a:ext>
            </a:extLst>
          </p:cNvPr>
          <p:cNvSpPr/>
          <p:nvPr userDrawn="1"/>
        </p:nvSpPr>
        <p:spPr>
          <a:xfrm>
            <a:off x="9517063" y="5825714"/>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DD4A6259-460D-B94E-AD8D-A00616EA7B59}"/>
              </a:ext>
            </a:extLst>
          </p:cNvPr>
          <p:cNvSpPr/>
          <p:nvPr userDrawn="1"/>
        </p:nvSpPr>
        <p:spPr>
          <a:xfrm>
            <a:off x="9517063" y="3785172"/>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2DCA53CE-D372-6B4E-A074-0EF56FECAD8A}"/>
              </a:ext>
            </a:extLst>
          </p:cNvPr>
          <p:cNvSpPr/>
          <p:nvPr userDrawn="1"/>
        </p:nvSpPr>
        <p:spPr>
          <a:xfrm>
            <a:off x="9517063" y="1744629"/>
            <a:ext cx="1800225" cy="180022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B5DEDC33-71D5-0546-8393-F2847D0A2918}"/>
              </a:ext>
            </a:extLst>
          </p:cNvPr>
          <p:cNvPicPr>
            <a:picLocks noChangeAspect="1"/>
          </p:cNvPicPr>
          <p:nvPr userDrawn="1"/>
        </p:nvPicPr>
        <p:blipFill>
          <a:blip r:embed="rId2"/>
          <a:stretch>
            <a:fillRect/>
          </a:stretch>
        </p:blipFill>
        <p:spPr>
          <a:xfrm>
            <a:off x="263900" y="225425"/>
            <a:ext cx="2355219" cy="737999"/>
          </a:xfrm>
          <a:prstGeom prst="rect">
            <a:avLst/>
          </a:prstGeom>
        </p:spPr>
      </p:pic>
      <p:pic>
        <p:nvPicPr>
          <p:cNvPr id="10" name="Picture 2" descr="https://kompendium.bghw.de/bghw/docs/BGHWVUR4-Documents/!html/images/unf_logo.jpg">
            <a:extLst>
              <a:ext uri="{FF2B5EF4-FFF2-40B4-BE49-F238E27FC236}">
                <a16:creationId xmlns:a16="http://schemas.microsoft.com/office/drawing/2014/main" id="{663AD90E-A239-4EEF-9774-152F0A7A49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11127" y="225424"/>
            <a:ext cx="1678353" cy="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73652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BCB68E7-D25F-5A4E-8763-916C479898DB}"/>
              </a:ext>
            </a:extLst>
          </p:cNvPr>
          <p:cNvSpPr/>
          <p:nvPr userDrawn="1"/>
        </p:nvSpPr>
        <p:spPr>
          <a:xfrm>
            <a:off x="0" y="1160463"/>
            <a:ext cx="12192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83BED54-F2C9-0144-BF1C-4ED1B9BBFEF8}"/>
              </a:ext>
            </a:extLst>
          </p:cNvPr>
          <p:cNvSpPr>
            <a:spLocks noGrp="1"/>
          </p:cNvSpPr>
          <p:nvPr>
            <p:ph type="ctrTitle" hasCustomPrompt="1"/>
          </p:nvPr>
        </p:nvSpPr>
        <p:spPr>
          <a:xfrm>
            <a:off x="888781" y="1881188"/>
            <a:ext cx="5027832" cy="1223961"/>
          </a:xfrm>
        </p:spPr>
        <p:txBody>
          <a:bodyPr vert="horz" lIns="0" tIns="0" rIns="90000" anchor="t" anchorCtr="0">
            <a:noAutofit/>
          </a:bodyPr>
          <a:lstStyle>
            <a:lvl1pPr algn="l">
              <a:defRPr sz="3200" b="1" i="0" baseline="0">
                <a:solidFill>
                  <a:schemeClr val="bg1"/>
                </a:solidFill>
              </a:defRPr>
            </a:lvl1pPr>
          </a:lstStyle>
          <a:p>
            <a:r>
              <a:rPr lang="de-DE" dirty="0"/>
              <a:t>Hier steht ein Titel</a:t>
            </a:r>
          </a:p>
        </p:txBody>
      </p:sp>
      <p:sp>
        <p:nvSpPr>
          <p:cNvPr id="3" name="Untertitel 2">
            <a:extLst>
              <a:ext uri="{FF2B5EF4-FFF2-40B4-BE49-F238E27FC236}">
                <a16:creationId xmlns:a16="http://schemas.microsoft.com/office/drawing/2014/main" id="{EAEA2CA5-9E78-C14A-8CFA-CE7601D5366B}"/>
              </a:ext>
            </a:extLst>
          </p:cNvPr>
          <p:cNvSpPr>
            <a:spLocks noGrp="1"/>
          </p:cNvSpPr>
          <p:nvPr>
            <p:ph type="subTitle" idx="1" hasCustomPrompt="1"/>
          </p:nvPr>
        </p:nvSpPr>
        <p:spPr>
          <a:xfrm>
            <a:off x="888781" y="3607635"/>
            <a:ext cx="5027832" cy="492032"/>
          </a:xfrm>
        </p:spPr>
        <p:txBody>
          <a:bodyPr lIns="0" tIns="0">
            <a:no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3" name="Textplatzhalter 2">
            <a:extLst>
              <a:ext uri="{FF2B5EF4-FFF2-40B4-BE49-F238E27FC236}">
                <a16:creationId xmlns:a16="http://schemas.microsoft.com/office/drawing/2014/main" id="{3FC07B55-EEC7-8340-83F1-6F49FB3DFDD6}"/>
              </a:ext>
            </a:extLst>
          </p:cNvPr>
          <p:cNvSpPr>
            <a:spLocks noGrp="1"/>
          </p:cNvSpPr>
          <p:nvPr>
            <p:ph type="body" idx="10" hasCustomPrompt="1"/>
          </p:nvPr>
        </p:nvSpPr>
        <p:spPr>
          <a:xfrm>
            <a:off x="874714" y="5226904"/>
            <a:ext cx="5027832" cy="720724"/>
          </a:xfrm>
        </p:spPr>
        <p:txBody>
          <a:bodyPr lIns="0" tIns="0">
            <a:noAutofit/>
          </a:bodyPr>
          <a:lstStyle>
            <a:lvl1pPr marL="0" indent="0">
              <a:buNone/>
              <a:defRPr sz="20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Veranstaltung
Autor, Datum</a:t>
            </a:r>
          </a:p>
        </p:txBody>
      </p:sp>
      <p:sp>
        <p:nvSpPr>
          <p:cNvPr id="11" name="Bildplatzhalter 2">
            <a:extLst>
              <a:ext uri="{FF2B5EF4-FFF2-40B4-BE49-F238E27FC236}">
                <a16:creationId xmlns:a16="http://schemas.microsoft.com/office/drawing/2014/main" id="{F73DB2B4-E788-D442-A28E-A228D38A0238}"/>
              </a:ext>
            </a:extLst>
          </p:cNvPr>
          <p:cNvSpPr>
            <a:spLocks noGrp="1"/>
          </p:cNvSpPr>
          <p:nvPr>
            <p:ph type="pic" idx="11"/>
          </p:nvPr>
        </p:nvSpPr>
        <p:spPr>
          <a:xfrm>
            <a:off x="6275388" y="1160463"/>
            <a:ext cx="5916612" cy="5697537"/>
          </a:xfrm>
        </p:spPr>
        <p:txBody>
          <a:bodyPr>
            <a:normAutofit/>
          </a:bodyPr>
          <a:lstStyle>
            <a:lvl1pPr marL="0" indent="0">
              <a:buNone/>
              <a:defRPr sz="16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pic>
        <p:nvPicPr>
          <p:cNvPr id="9" name="Picture 2" descr="https://kompendium.bghw.de/bghw/docs/BGHWVUR4-Documents/!html/images/unf_logo.jpg">
            <a:extLst>
              <a:ext uri="{FF2B5EF4-FFF2-40B4-BE49-F238E27FC236}">
                <a16:creationId xmlns:a16="http://schemas.microsoft.com/office/drawing/2014/main" id="{CD05A497-5F2D-4CD8-BCDD-90F9014F07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1127" y="182694"/>
            <a:ext cx="1678353" cy="73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erufsgenossenschaft Handel und Warenlogistik (BGHW)">
            <a:extLst>
              <a:ext uri="{FF2B5EF4-FFF2-40B4-BE49-F238E27FC236}">
                <a16:creationId xmlns:a16="http://schemas.microsoft.com/office/drawing/2014/main" id="{66522B2F-6CDD-4862-A453-F306B2B51100}"/>
              </a:ext>
            </a:extLst>
          </p:cNvPr>
          <p:cNvPicPr>
            <a:picLocks noChangeAspect="1"/>
          </p:cNvPicPr>
          <p:nvPr userDrawn="1"/>
        </p:nvPicPr>
        <p:blipFill>
          <a:blip r:embed="rId3"/>
          <a:stretch>
            <a:fillRect/>
          </a:stretch>
        </p:blipFill>
        <p:spPr>
          <a:xfrm>
            <a:off x="263900" y="225425"/>
            <a:ext cx="2355219" cy="737999"/>
          </a:xfrm>
          <a:prstGeom prst="rect">
            <a:avLst/>
          </a:prstGeom>
        </p:spPr>
      </p:pic>
    </p:spTree>
    <p:extLst>
      <p:ext uri="{BB962C8B-B14F-4D97-AF65-F5344CB8AC3E}">
        <p14:creationId xmlns:p14="http://schemas.microsoft.com/office/powerpoint/2010/main" val="1151417140"/>
      </p:ext>
    </p:extLst>
  </p:cSld>
  <p:clrMapOvr>
    <a:masterClrMapping/>
  </p:clrMapOvr>
  <p:extLst mod="1">
    <p:ext uri="{DCECCB84-F9BA-43D5-87BE-67443E8EF086}">
      <p15:sldGuideLst xmlns:p15="http://schemas.microsoft.com/office/powerpoint/2012/main">
        <p15:guide id="3" orient="horz" pos="2273">
          <p15:clr>
            <a:srgbClr val="FBAE40"/>
          </p15:clr>
        </p15:guide>
        <p15:guide id="17" orient="horz" pos="19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D3834C8-2549-C640-A290-5ECD930FD7D4}"/>
              </a:ext>
            </a:extLst>
          </p:cNvPr>
          <p:cNvSpPr/>
          <p:nvPr userDrawn="1"/>
        </p:nvSpPr>
        <p:spPr>
          <a:xfrm>
            <a:off x="0" y="765175"/>
            <a:ext cx="12192000" cy="609282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661D27E-84D9-2E45-9F1C-4A8CA5E8408E}"/>
              </a:ext>
            </a:extLst>
          </p:cNvPr>
          <p:cNvSpPr>
            <a:spLocks noGrp="1"/>
          </p:cNvSpPr>
          <p:nvPr>
            <p:ph type="title" hasCustomPrompt="1"/>
          </p:nvPr>
        </p:nvSpPr>
        <p:spPr>
          <a:xfrm>
            <a:off x="882877" y="1881188"/>
            <a:ext cx="10434411" cy="710973"/>
          </a:xfrm>
        </p:spPr>
        <p:txBody>
          <a:bodyPr lIns="0" tIns="0" anchor="t" anchorCtr="0">
            <a:noAutofit/>
          </a:bodyPr>
          <a:lstStyle>
            <a:lvl1pPr>
              <a:defRPr sz="3200" b="1" i="0" baseline="0">
                <a:solidFill>
                  <a:schemeClr val="bg1"/>
                </a:solidFill>
              </a:defRPr>
            </a:lvl1pPr>
          </a:lstStyle>
          <a:p>
            <a:r>
              <a:rPr lang="de-DE" dirty="0"/>
              <a:t>Hier steht eine Kapitelüberschrift</a:t>
            </a:r>
          </a:p>
        </p:txBody>
      </p:sp>
      <p:sp>
        <p:nvSpPr>
          <p:cNvPr id="3" name="Textplatzhalter 2">
            <a:extLst>
              <a:ext uri="{FF2B5EF4-FFF2-40B4-BE49-F238E27FC236}">
                <a16:creationId xmlns:a16="http://schemas.microsoft.com/office/drawing/2014/main" id="{A19541AD-6152-0249-B028-D9DEB8D0F3FD}"/>
              </a:ext>
            </a:extLst>
          </p:cNvPr>
          <p:cNvSpPr>
            <a:spLocks noGrp="1"/>
          </p:cNvSpPr>
          <p:nvPr>
            <p:ph type="body" idx="1" hasCustomPrompt="1"/>
          </p:nvPr>
        </p:nvSpPr>
        <p:spPr>
          <a:xfrm>
            <a:off x="882877" y="2600326"/>
            <a:ext cx="10442575" cy="1500187"/>
          </a:xfrm>
        </p:spPr>
        <p:txBody>
          <a:bodyPr lIns="0" tIns="0">
            <a:noAutofit/>
          </a:bodyPr>
          <a:lstStyle>
            <a:lvl1pPr marL="0" indent="0">
              <a:buNone/>
              <a:defRPr sz="2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Hier steht ein Untertitel</a:t>
            </a:r>
          </a:p>
        </p:txBody>
      </p:sp>
      <p:sp>
        <p:nvSpPr>
          <p:cNvPr id="17" name="Fußzeilenplatzhalter 4">
            <a:extLst>
              <a:ext uri="{FF2B5EF4-FFF2-40B4-BE49-F238E27FC236}">
                <a16:creationId xmlns:a16="http://schemas.microsoft.com/office/drawing/2014/main" id="{4370092F-E555-F64E-A70D-D9A61B2B3B2C}"/>
              </a:ext>
            </a:extLst>
          </p:cNvPr>
          <p:cNvSpPr>
            <a:spLocks noGrp="1"/>
          </p:cNvSpPr>
          <p:nvPr>
            <p:ph type="ftr" sz="quarter" idx="3"/>
          </p:nvPr>
        </p:nvSpPr>
        <p:spPr>
          <a:xfrm>
            <a:off x="874713" y="6391518"/>
            <a:ext cx="4114800" cy="365125"/>
          </a:xfrm>
          <a:prstGeom prst="rect">
            <a:avLst/>
          </a:prstGeom>
        </p:spPr>
        <p:txBody>
          <a:bodyPr vert="horz" lIns="0" tIns="45720" rIns="0" bIns="45720" rtlCol="0" anchor="ctr"/>
          <a:lstStyle>
            <a:lvl1pPr algn="l">
              <a:defRPr sz="1200" baseline="0">
                <a:solidFill>
                  <a:schemeClr val="bg1"/>
                </a:solidFill>
              </a:defRPr>
            </a:lvl1pPr>
          </a:lstStyle>
          <a:p>
            <a:endParaRPr lang="de-DE" dirty="0"/>
          </a:p>
        </p:txBody>
      </p:sp>
      <p:sp>
        <p:nvSpPr>
          <p:cNvPr id="16" name="Datumsplatzhalter 3">
            <a:extLst>
              <a:ext uri="{FF2B5EF4-FFF2-40B4-BE49-F238E27FC236}">
                <a16:creationId xmlns:a16="http://schemas.microsoft.com/office/drawing/2014/main" id="{F1EC4BA3-D4B3-DB49-8C1C-74B347454991}"/>
              </a:ext>
            </a:extLst>
          </p:cNvPr>
          <p:cNvSpPr>
            <a:spLocks noGrp="1"/>
          </p:cNvSpPr>
          <p:nvPr>
            <p:ph type="dt" sz="half" idx="2"/>
          </p:nvPr>
        </p:nvSpPr>
        <p:spPr>
          <a:xfrm>
            <a:off x="7263423" y="6391519"/>
            <a:ext cx="1893277"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18" name="Foliennummernplatzhalter 5">
            <a:extLst>
              <a:ext uri="{FF2B5EF4-FFF2-40B4-BE49-F238E27FC236}">
                <a16:creationId xmlns:a16="http://schemas.microsoft.com/office/drawing/2014/main" id="{CC49F0CA-E924-CF47-A1A2-8509CFBB5885}"/>
              </a:ext>
            </a:extLst>
          </p:cNvPr>
          <p:cNvSpPr>
            <a:spLocks noGrp="1"/>
          </p:cNvSpPr>
          <p:nvPr>
            <p:ph type="sldNum" sz="quarter" idx="4"/>
          </p:nvPr>
        </p:nvSpPr>
        <p:spPr>
          <a:xfrm>
            <a:off x="9424009" y="6393961"/>
            <a:ext cx="1893277"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spTree>
    <p:extLst>
      <p:ext uri="{BB962C8B-B14F-4D97-AF65-F5344CB8AC3E}">
        <p14:creationId xmlns:p14="http://schemas.microsoft.com/office/powerpoint/2010/main" val="928167630"/>
      </p:ext>
    </p:extLst>
  </p:cSld>
  <p:clrMapOvr>
    <a:masterClrMapping/>
  </p:clrMapOvr>
  <p:extLst mod="1">
    <p:ext uri="{DCECCB84-F9BA-43D5-87BE-67443E8EF086}">
      <p15:sldGuideLst xmlns:p15="http://schemas.microsoft.com/office/powerpoint/2012/main">
        <p15:guide id="2" orient="horz" pos="16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544BB5B9-AD76-E041-89F2-D27E86857412}"/>
              </a:ext>
            </a:extLst>
          </p:cNvPr>
          <p:cNvSpPr>
            <a:spLocks noGrp="1"/>
          </p:cNvSpPr>
          <p:nvPr>
            <p:ph idx="1" hasCustomPrompt="1"/>
          </p:nvPr>
        </p:nvSpPr>
        <p:spPr>
          <a:xfrm>
            <a:off x="874713" y="1881188"/>
            <a:ext cx="10442576" cy="4068762"/>
          </a:xfrm>
        </p:spPr>
        <p:txBody>
          <a:bodyPr lIns="0" tIns="0">
            <a:noAutofit/>
          </a:bodyPr>
          <a:lstStyle>
            <a:lvl1pPr marL="179388" indent="-179388">
              <a:buFont typeface="Arial" panose="020B0604020202020204" pitchFamily="34" charset="0"/>
              <a:buChar char="•"/>
              <a:tabLst/>
              <a:defRPr sz="1800" baseline="0"/>
            </a:lvl1pPr>
            <a:lvl2pPr marL="360000" indent="-220663">
              <a:spcBef>
                <a:spcPts val="1000"/>
              </a:spcBef>
              <a:buFont typeface="Arial" panose="020B0604020202020204" pitchFamily="34" charset="0"/>
              <a:buChar char="•"/>
              <a:defRPr sz="1800"/>
            </a:lvl2pPr>
            <a:lvl3pPr marL="540000" indent="-220663">
              <a:spcBef>
                <a:spcPts val="1000"/>
              </a:spcBef>
              <a:buFont typeface="Arial" panose="020B0604020202020204" pitchFamily="34" charset="0"/>
              <a:buChar char="•"/>
              <a:defRPr sz="1800"/>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4pPr>
            <a:lvl5pPr marL="900000" indent="-219600">
              <a:spcBef>
                <a:spcPts val="1000"/>
              </a:spcBef>
              <a:buFont typeface="Arial" panose="020B0604020202020204" pitchFamily="34" charset="0"/>
              <a:buChar cha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0EF560C1-53F4-4B80-82F7-C008FB16D6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816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3" name="Inhaltsplatzhalter 2">
            <a:extLst>
              <a:ext uri="{FF2B5EF4-FFF2-40B4-BE49-F238E27FC236}">
                <a16:creationId xmlns:a16="http://schemas.microsoft.com/office/drawing/2014/main" id="{2DF9BE2D-DC36-F441-BE26-A446B0E7B1EE}"/>
              </a:ext>
            </a:extLst>
          </p:cNvPr>
          <p:cNvSpPr>
            <a:spLocks noGrp="1"/>
          </p:cNvSpPr>
          <p:nvPr>
            <p:ph sz="half" idx="1" hasCustomPrompt="1"/>
          </p:nvPr>
        </p:nvSpPr>
        <p:spPr>
          <a:xfrm>
            <a:off x="874712"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1" name="Inhaltsplatzhalter 2">
            <a:extLst>
              <a:ext uri="{FF2B5EF4-FFF2-40B4-BE49-F238E27FC236}">
                <a16:creationId xmlns:a16="http://schemas.microsoft.com/office/drawing/2014/main" id="{753D4411-F989-6C43-AA5F-85D26D47F7B4}"/>
              </a:ext>
            </a:extLst>
          </p:cNvPr>
          <p:cNvSpPr>
            <a:spLocks noGrp="1"/>
          </p:cNvSpPr>
          <p:nvPr>
            <p:ph sz="half" idx="13" hasCustomPrompt="1"/>
          </p:nvPr>
        </p:nvSpPr>
        <p:spPr>
          <a:xfrm>
            <a:off x="6275389" y="1881188"/>
            <a:ext cx="5041901"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2" name="Picture 2" descr="https://kompendium.bghw.de/bghw/docs/BGHWVUR4-Documents/!html/images/unf_logo.jpg">
            <a:extLst>
              <a:ext uri="{FF2B5EF4-FFF2-40B4-BE49-F238E27FC236}">
                <a16:creationId xmlns:a16="http://schemas.microsoft.com/office/drawing/2014/main" id="{D15D7A69-86BA-4391-ACEF-49E56A861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644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er Inhalt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7D76109-3406-034C-A080-04FF75E07FE4}"/>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DD5BD697-D068-CD4A-93E3-7B5203F9481F}"/>
              </a:ext>
            </a:extLst>
          </p:cNvPr>
          <p:cNvSpPr>
            <a:spLocks noGrp="1"/>
          </p:cNvSpPr>
          <p:nvPr>
            <p:ph type="title" hasCustomPrompt="1"/>
          </p:nvPr>
        </p:nvSpPr>
        <p:spPr>
          <a:xfrm>
            <a:off x="873579" y="1160463"/>
            <a:ext cx="10435544" cy="522969"/>
          </a:xfrm>
        </p:spPr>
        <p:txBody>
          <a:bodyPr lIns="0" tIns="0" rIns="90000" anchor="t" anchorCtr="0">
            <a:noAutofit/>
          </a:bodyPr>
          <a:lstStyle>
            <a:lvl1pPr>
              <a:defRPr sz="2600" b="1" i="0" baseline="0">
                <a:solidFill>
                  <a:srgbClr val="004994"/>
                </a:solidFill>
              </a:defRPr>
            </a:lvl1pPr>
          </a:lstStyle>
          <a:p>
            <a:r>
              <a:rPr lang="de-DE" dirty="0"/>
              <a:t>Hier steht eine Überschrift</a:t>
            </a:r>
          </a:p>
        </p:txBody>
      </p:sp>
      <p:sp>
        <p:nvSpPr>
          <p:cNvPr id="11" name="Inhaltsplatzhalter 2">
            <a:extLst>
              <a:ext uri="{FF2B5EF4-FFF2-40B4-BE49-F238E27FC236}">
                <a16:creationId xmlns:a16="http://schemas.microsoft.com/office/drawing/2014/main" id="{17861E88-7B80-6C42-ABF7-B988C930A294}"/>
              </a:ext>
            </a:extLst>
          </p:cNvPr>
          <p:cNvSpPr>
            <a:spLocks noGrp="1"/>
          </p:cNvSpPr>
          <p:nvPr>
            <p:ph sz="half" idx="1" hasCustomPrompt="1"/>
          </p:nvPr>
        </p:nvSpPr>
        <p:spPr>
          <a:xfrm>
            <a:off x="874712" y="1881188"/>
            <a:ext cx="3960813"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2" name="Inhaltsplatzhalter 2">
            <a:extLst>
              <a:ext uri="{FF2B5EF4-FFF2-40B4-BE49-F238E27FC236}">
                <a16:creationId xmlns:a16="http://schemas.microsoft.com/office/drawing/2014/main" id="{92587E4E-B950-1945-8D41-145BA6FF27DE}"/>
              </a:ext>
            </a:extLst>
          </p:cNvPr>
          <p:cNvSpPr>
            <a:spLocks noGrp="1"/>
          </p:cNvSpPr>
          <p:nvPr>
            <p:ph sz="half" idx="13" hasCustomPrompt="1"/>
          </p:nvPr>
        </p:nvSpPr>
        <p:spPr>
          <a:xfrm>
            <a:off x="5195888" y="1881188"/>
            <a:ext cx="6113235" cy="4068762"/>
          </a:xfrm>
        </p:spPr>
        <p:txBody>
          <a:bodyPr lIns="0" tIns="0">
            <a:noAutofit/>
          </a:bodyPr>
          <a:lstStyle>
            <a:lvl1pPr>
              <a:defRPr sz="1800" baseline="0"/>
            </a:lvl1pPr>
            <a:lvl2pPr>
              <a:defRPr sz="1800"/>
            </a:lvl2pPr>
            <a:lvl3pPr>
              <a:defRPr sz="1800"/>
            </a:lvl3pPr>
            <a:lvl4pPr marL="691200" indent="-219600">
              <a:tabLst/>
              <a:defRPr sz="1600"/>
            </a:lvl4pPr>
            <a:lvl5pPr>
              <a:defRPr sz="1800"/>
            </a:lvl5pPr>
          </a:lstStyle>
          <a:p>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a:p>
            <a:pPr lvl="3"/>
            <a:endParaRPr lang="de-DE" dirty="0"/>
          </a:p>
        </p:txBody>
      </p:sp>
      <p:sp>
        <p:nvSpPr>
          <p:cNvPr id="10" name="Fußzeilenplatzhalter 9">
            <a:extLst>
              <a:ext uri="{FF2B5EF4-FFF2-40B4-BE49-F238E27FC236}">
                <a16:creationId xmlns:a16="http://schemas.microsoft.com/office/drawing/2014/main" id="{977151CE-69C3-6F4C-807D-0CD0719AC994}"/>
              </a:ext>
            </a:extLst>
          </p:cNvPr>
          <p:cNvSpPr>
            <a:spLocks noGrp="1"/>
          </p:cNvSpPr>
          <p:nvPr>
            <p:ph type="ftr" sz="quarter" idx="11"/>
          </p:nvPr>
        </p:nvSpPr>
        <p:spPr/>
        <p:txBody>
          <a:bodyPr lIns="0"/>
          <a:lstStyle/>
          <a:p>
            <a:endParaRPr lang="de-DE" dirty="0"/>
          </a:p>
        </p:txBody>
      </p:sp>
      <p:sp>
        <p:nvSpPr>
          <p:cNvPr id="9" name="Datumsplatzhalter 8">
            <a:extLst>
              <a:ext uri="{FF2B5EF4-FFF2-40B4-BE49-F238E27FC236}">
                <a16:creationId xmlns:a16="http://schemas.microsoft.com/office/drawing/2014/main" id="{2CAA3806-6430-334E-9328-E239789B4A33}"/>
              </a:ext>
            </a:extLst>
          </p:cNvPr>
          <p:cNvSpPr>
            <a:spLocks noGrp="1"/>
          </p:cNvSpPr>
          <p:nvPr>
            <p:ph type="dt" sz="half" idx="10"/>
          </p:nvPr>
        </p:nvSpPr>
        <p:spPr/>
        <p:txBody>
          <a:bodyPr rIns="0"/>
          <a:lstStyle/>
          <a:p>
            <a:fld id="{AD3E5B39-6D0A-654D-A1FE-50888F5ADA74}" type="datetimeFigureOut">
              <a:rPr lang="de-DE" smtClean="0"/>
              <a:pPr/>
              <a:t>12.10.2023</a:t>
            </a:fld>
            <a:endParaRPr lang="de-DE" dirty="0"/>
          </a:p>
        </p:txBody>
      </p:sp>
      <p:sp>
        <p:nvSpPr>
          <p:cNvPr id="19" name="Foliennummernplatzhalter 18">
            <a:extLst>
              <a:ext uri="{FF2B5EF4-FFF2-40B4-BE49-F238E27FC236}">
                <a16:creationId xmlns:a16="http://schemas.microsoft.com/office/drawing/2014/main" id="{283C436B-9C86-DE4D-8B23-9F16AB58452D}"/>
              </a:ext>
            </a:extLst>
          </p:cNvPr>
          <p:cNvSpPr>
            <a:spLocks noGrp="1"/>
          </p:cNvSpPr>
          <p:nvPr>
            <p:ph type="sldNum" sz="quarter" idx="12"/>
          </p:nvPr>
        </p:nvSpPr>
        <p:spPr/>
        <p:txBody>
          <a:bodyPr rIns="0"/>
          <a:lstStyle/>
          <a:p>
            <a:fld id="{294FB65C-F205-7346-ACE0-FAF43E12CB59}" type="slidenum">
              <a:rPr lang="de-DE" smtClean="0"/>
              <a:pPr/>
              <a:t>‹Nr.›</a:t>
            </a:fld>
            <a:endParaRPr lang="de-DE" dirty="0"/>
          </a:p>
        </p:txBody>
      </p:sp>
      <p:cxnSp>
        <p:nvCxnSpPr>
          <p:cNvPr id="15" name="Gerade Verbindung 14">
            <a:extLst>
              <a:ext uri="{FF2B5EF4-FFF2-40B4-BE49-F238E27FC236}">
                <a16:creationId xmlns:a16="http://schemas.microsoft.com/office/drawing/2014/main" id="{D59D6CB8-D562-F74D-96F6-C03C066181D1}"/>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3" name="Picture 2" descr="https://kompendium.bghw.de/bghw/docs/BGHWVUR4-Documents/!html/images/unf_logo.jpg">
            <a:extLst>
              <a:ext uri="{FF2B5EF4-FFF2-40B4-BE49-F238E27FC236}">
                <a16:creationId xmlns:a16="http://schemas.microsoft.com/office/drawing/2014/main" id="{5C7D7A38-F9E5-4952-92BB-9E1AA8CE50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848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6C0F3BA-DA44-C14F-BC26-E331C475E371}"/>
              </a:ext>
            </a:extLst>
          </p:cNvPr>
          <p:cNvSpPr/>
          <p:nvPr userDrawn="1"/>
        </p:nvSpPr>
        <p:spPr>
          <a:xfrm>
            <a:off x="0" y="6308725"/>
            <a:ext cx="12192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FE859B07-AF76-FC43-A31F-25F8413ACE3C}"/>
              </a:ext>
            </a:extLst>
          </p:cNvPr>
          <p:cNvSpPr>
            <a:spLocks noGrp="1"/>
          </p:cNvSpPr>
          <p:nvPr>
            <p:ph type="title" hasCustomPrompt="1"/>
          </p:nvPr>
        </p:nvSpPr>
        <p:spPr>
          <a:xfrm>
            <a:off x="874711" y="1160463"/>
            <a:ext cx="10442576" cy="520702"/>
          </a:xfrm>
        </p:spPr>
        <p:txBody>
          <a:bodyPr lIns="0" tIns="0" anchor="t" anchorCtr="0">
            <a:noAutofit/>
          </a:bodyPr>
          <a:lstStyle>
            <a:lvl1pPr>
              <a:defRPr sz="2600" b="1" i="0" baseline="0">
                <a:solidFill>
                  <a:srgbClr val="004994"/>
                </a:solidFill>
              </a:defRPr>
            </a:lvl1pPr>
          </a:lstStyle>
          <a:p>
            <a:r>
              <a:rPr lang="de-DE" dirty="0"/>
              <a:t>Dies ist eine Tabellenfolie</a:t>
            </a:r>
          </a:p>
        </p:txBody>
      </p:sp>
      <p:sp>
        <p:nvSpPr>
          <p:cNvPr id="14" name="Fußzeilenplatzhalter 13">
            <a:extLst>
              <a:ext uri="{FF2B5EF4-FFF2-40B4-BE49-F238E27FC236}">
                <a16:creationId xmlns:a16="http://schemas.microsoft.com/office/drawing/2014/main" id="{63BDCA97-09D9-FF46-86B2-F7B12C88381C}"/>
              </a:ext>
            </a:extLst>
          </p:cNvPr>
          <p:cNvSpPr>
            <a:spLocks noGrp="1"/>
          </p:cNvSpPr>
          <p:nvPr>
            <p:ph type="ftr" sz="quarter" idx="11"/>
          </p:nvPr>
        </p:nvSpPr>
        <p:spPr/>
        <p:txBody>
          <a:bodyPr lIns="0"/>
          <a:lstStyle>
            <a:lvl1pPr>
              <a:defRPr baseline="0">
                <a:solidFill>
                  <a:schemeClr val="bg1"/>
                </a:solidFill>
              </a:defRPr>
            </a:lvl1pPr>
          </a:lstStyle>
          <a:p>
            <a:endParaRPr lang="de-DE" dirty="0"/>
          </a:p>
        </p:txBody>
      </p:sp>
      <p:sp>
        <p:nvSpPr>
          <p:cNvPr id="7" name="Datumsplatzhalter 6">
            <a:extLst>
              <a:ext uri="{FF2B5EF4-FFF2-40B4-BE49-F238E27FC236}">
                <a16:creationId xmlns:a16="http://schemas.microsoft.com/office/drawing/2014/main" id="{4A3B0310-FA6C-7946-85B6-E154E10A4C49}"/>
              </a:ext>
            </a:extLst>
          </p:cNvPr>
          <p:cNvSpPr>
            <a:spLocks noGrp="1"/>
          </p:cNvSpPr>
          <p:nvPr>
            <p:ph type="dt" sz="half" idx="10"/>
          </p:nvPr>
        </p:nvSpPr>
        <p:spPr/>
        <p:txBody>
          <a:bodyPr rIns="0"/>
          <a:lstStyle>
            <a:lvl1pPr>
              <a:defRPr baseline="0">
                <a:solidFill>
                  <a:schemeClr val="bg1"/>
                </a:solidFill>
              </a:defRPr>
            </a:lvl1pPr>
          </a:lstStyle>
          <a:p>
            <a:fld id="{AD3E5B39-6D0A-654D-A1FE-50888F5ADA74}" type="datetimeFigureOut">
              <a:rPr lang="de-DE" smtClean="0"/>
              <a:pPr/>
              <a:t>12.10.2023</a:t>
            </a:fld>
            <a:endParaRPr lang="de-DE" dirty="0"/>
          </a:p>
        </p:txBody>
      </p:sp>
      <p:sp>
        <p:nvSpPr>
          <p:cNvPr id="15" name="Foliennummernplatzhalter 14">
            <a:extLst>
              <a:ext uri="{FF2B5EF4-FFF2-40B4-BE49-F238E27FC236}">
                <a16:creationId xmlns:a16="http://schemas.microsoft.com/office/drawing/2014/main" id="{324940C1-6E0B-F74C-B89E-E6C5AD490D9E}"/>
              </a:ext>
            </a:extLst>
          </p:cNvPr>
          <p:cNvSpPr>
            <a:spLocks noGrp="1"/>
          </p:cNvSpPr>
          <p:nvPr>
            <p:ph type="sldNum" sz="quarter" idx="12"/>
          </p:nvPr>
        </p:nvSpPr>
        <p:spPr/>
        <p:txBody>
          <a:bodyPr rIns="0"/>
          <a:lstStyle>
            <a:lvl1pPr>
              <a:defRPr baseline="0">
                <a:solidFill>
                  <a:schemeClr val="bg1"/>
                </a:solidFill>
              </a:defRPr>
            </a:lvl1pPr>
          </a:lstStyle>
          <a:p>
            <a:fld id="{294FB65C-F205-7346-ACE0-FAF43E12CB59}" type="slidenum">
              <a:rPr lang="de-DE" smtClean="0"/>
              <a:pPr/>
              <a:t>‹Nr.›</a:t>
            </a:fld>
            <a:endParaRPr lang="de-DE" dirty="0"/>
          </a:p>
        </p:txBody>
      </p:sp>
      <p:cxnSp>
        <p:nvCxnSpPr>
          <p:cNvPr id="10" name="Gerade Verbindung 9">
            <a:extLst>
              <a:ext uri="{FF2B5EF4-FFF2-40B4-BE49-F238E27FC236}">
                <a16:creationId xmlns:a16="http://schemas.microsoft.com/office/drawing/2014/main" id="{94818650-A180-1C48-8C74-63F02CA6D1B9}"/>
              </a:ext>
            </a:extLst>
          </p:cNvPr>
          <p:cNvCxnSpPr/>
          <p:nvPr userDrawn="1"/>
        </p:nvCxnSpPr>
        <p:spPr>
          <a:xfrm>
            <a:off x="0" y="762994"/>
            <a:ext cx="12192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9" name="Picture 2" descr="https://kompendium.bghw.de/bghw/docs/BGHWVUR4-Documents/!html/images/unf_logo.jpg">
            <a:extLst>
              <a:ext uri="{FF2B5EF4-FFF2-40B4-BE49-F238E27FC236}">
                <a16:creationId xmlns:a16="http://schemas.microsoft.com/office/drawing/2014/main" id="{5D8E47AD-A824-4703-B292-522625390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806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Tree>
    <p:extLst>
      <p:ext uri="{BB962C8B-B14F-4D97-AF65-F5344CB8AC3E}">
        <p14:creationId xmlns:p14="http://schemas.microsoft.com/office/powerpoint/2010/main" val="30851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FD6188F8-C64B-7B48-A17B-544ED2E9AEC1}"/>
              </a:ext>
            </a:extLst>
          </p:cNvPr>
          <p:cNvSpPr>
            <a:spLocks noGrp="1"/>
          </p:cNvSpPr>
          <p:nvPr>
            <p:ph type="pic" idx="10" hasCustomPrompt="1"/>
          </p:nvPr>
        </p:nvSpPr>
        <p:spPr>
          <a:xfrm>
            <a:off x="-5936" y="0"/>
            <a:ext cx="12197936" cy="6858000"/>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Platzhalter für Bild</a:t>
            </a:r>
          </a:p>
        </p:txBody>
      </p:sp>
      <p:sp>
        <p:nvSpPr>
          <p:cNvPr id="5" name="Titel 1">
            <a:extLst>
              <a:ext uri="{FF2B5EF4-FFF2-40B4-BE49-F238E27FC236}">
                <a16:creationId xmlns:a16="http://schemas.microsoft.com/office/drawing/2014/main" id="{B096E326-A306-9449-B815-5B3E27351C4E}"/>
              </a:ext>
            </a:extLst>
          </p:cNvPr>
          <p:cNvSpPr>
            <a:spLocks noGrp="1"/>
          </p:cNvSpPr>
          <p:nvPr>
            <p:ph type="title" hasCustomPrompt="1"/>
          </p:nvPr>
        </p:nvSpPr>
        <p:spPr>
          <a:xfrm>
            <a:off x="874713" y="4391922"/>
            <a:ext cx="5564724" cy="1835027"/>
          </a:xfrm>
          <a:solidFill>
            <a:schemeClr val="tx2"/>
          </a:solidFill>
        </p:spPr>
        <p:txBody>
          <a:bodyPr wrap="square" lIns="360000" tIns="360000" rIns="360000" bIns="360000" anchor="t" anchorCtr="0">
            <a:spAutoFit/>
          </a:bodyPr>
          <a:lstStyle>
            <a:lvl1pPr>
              <a:defRPr sz="2000" b="0" i="0" baseline="0">
                <a:solidFill>
                  <a:schemeClr val="bg1"/>
                </a:solidFill>
                <a:latin typeface="+mn-lt"/>
              </a:defRPr>
            </a:lvl1pPr>
          </a:lstStyle>
          <a:p>
            <a:r>
              <a:rPr lang="de-DE" dirty="0"/>
              <a:t>»Hier steht ein Zitat, welches über mehrere Zeilen gehen kann, was kein Problem ist, da diese Folie genug Platz dafür bietet.« </a:t>
            </a:r>
          </a:p>
        </p:txBody>
      </p:sp>
    </p:spTree>
    <p:extLst>
      <p:ext uri="{BB962C8B-B14F-4D97-AF65-F5344CB8AC3E}">
        <p14:creationId xmlns:p14="http://schemas.microsoft.com/office/powerpoint/2010/main" val="258810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972968E-AE03-8F46-861E-3A044FC5E850}"/>
              </a:ext>
            </a:extLst>
          </p:cNvPr>
          <p:cNvSpPr>
            <a:spLocks noGrp="1"/>
          </p:cNvSpPr>
          <p:nvPr>
            <p:ph type="title"/>
          </p:nvPr>
        </p:nvSpPr>
        <p:spPr>
          <a:xfrm>
            <a:off x="874714" y="1160463"/>
            <a:ext cx="10442574" cy="665185"/>
          </a:xfrm>
          <a:prstGeom prst="rect">
            <a:avLst/>
          </a:prstGeom>
        </p:spPr>
        <p:txBody>
          <a:bodyPr vert="horz" lIns="0" tIns="0" rIns="91440" bIns="4572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8A3344-B054-6F48-8622-EC24CA4865CF}"/>
              </a:ext>
            </a:extLst>
          </p:cNvPr>
          <p:cNvSpPr>
            <a:spLocks noGrp="1"/>
          </p:cNvSpPr>
          <p:nvPr>
            <p:ph type="body" idx="1"/>
          </p:nvPr>
        </p:nvSpPr>
        <p:spPr>
          <a:xfrm>
            <a:off x="874713" y="1881187"/>
            <a:ext cx="10442574" cy="4068763"/>
          </a:xfrm>
          <a:prstGeom prst="rect">
            <a:avLst/>
          </a:prstGeom>
        </p:spPr>
        <p:txBody>
          <a:bodyPr vert="horz" lIns="0" tIns="45720" rIns="91440" bIns="45720" rtlCol="0">
            <a:normAutofit/>
          </a:bodyPr>
          <a:lstStyle/>
          <a:p>
            <a:r>
              <a:rPr lang="de-DE" dirty="0"/>
              <a:t>Hier steht ein Text</a:t>
            </a:r>
          </a:p>
          <a:p>
            <a:pPr lvl="1"/>
            <a:r>
              <a:rPr lang="de-DE" dirty="0"/>
              <a:t>Aufzählungspunkt 1. Ordnung 20 </a:t>
            </a:r>
            <a:r>
              <a:rPr lang="de-DE" dirty="0" err="1"/>
              <a:t>pt</a:t>
            </a:r>
            <a:r>
              <a:rPr lang="de-DE" dirty="0"/>
              <a:t> Schwarz</a:t>
            </a:r>
          </a:p>
          <a:p>
            <a:pPr lvl="2"/>
            <a:r>
              <a:rPr lang="de-DE" dirty="0"/>
              <a:t>Aufzählungspunkt 2. Ordnung 20 </a:t>
            </a:r>
            <a:r>
              <a:rPr lang="de-DE" dirty="0" err="1"/>
              <a:t>pt</a:t>
            </a:r>
            <a:r>
              <a:rPr lang="de-DE" dirty="0"/>
              <a:t> Schwarz</a:t>
            </a:r>
          </a:p>
          <a:p>
            <a:pPr lvl="3"/>
            <a:r>
              <a:rPr lang="de-DE" dirty="0"/>
              <a:t>Aufzählungspunkt 3. Ordnung 20 </a:t>
            </a:r>
            <a:r>
              <a:rPr lang="de-DE" dirty="0" err="1"/>
              <a:t>pt</a:t>
            </a:r>
            <a:r>
              <a:rPr lang="de-DE" dirty="0"/>
              <a:t> Schwarz</a:t>
            </a:r>
          </a:p>
          <a:p>
            <a:pPr lvl="4"/>
            <a:r>
              <a:rPr lang="de-DE" dirty="0"/>
              <a:t>Aufzählungspunkt 4. Ordnung 20 </a:t>
            </a:r>
            <a:r>
              <a:rPr lang="de-DE" dirty="0" err="1"/>
              <a:t>pt</a:t>
            </a:r>
            <a:r>
              <a:rPr lang="de-DE" dirty="0"/>
              <a:t> Schwarz</a:t>
            </a:r>
          </a:p>
        </p:txBody>
      </p:sp>
      <p:sp>
        <p:nvSpPr>
          <p:cNvPr id="5" name="Fußzeilenplatzhalter 4">
            <a:extLst>
              <a:ext uri="{FF2B5EF4-FFF2-40B4-BE49-F238E27FC236}">
                <a16:creationId xmlns:a16="http://schemas.microsoft.com/office/drawing/2014/main" id="{BEAA3143-6D67-A249-80A0-870F2EC21C67}"/>
              </a:ext>
            </a:extLst>
          </p:cNvPr>
          <p:cNvSpPr>
            <a:spLocks noGrp="1"/>
          </p:cNvSpPr>
          <p:nvPr>
            <p:ph type="ftr" sz="quarter" idx="3"/>
          </p:nvPr>
        </p:nvSpPr>
        <p:spPr>
          <a:xfrm>
            <a:off x="874713" y="6394849"/>
            <a:ext cx="4114800" cy="365125"/>
          </a:xfrm>
          <a:prstGeom prst="rect">
            <a:avLst/>
          </a:prstGeom>
        </p:spPr>
        <p:txBody>
          <a:bodyPr vert="horz" lIns="0" tIns="45720" rIns="91440" bIns="45720" rtlCol="0" anchor="ctr"/>
          <a:lstStyle>
            <a:lvl1pPr algn="l">
              <a:defRPr sz="1200" baseline="0">
                <a:solidFill>
                  <a:schemeClr val="bg1"/>
                </a:solidFill>
              </a:defRPr>
            </a:lvl1pPr>
          </a:lstStyle>
          <a:p>
            <a:endParaRPr lang="de-DE" dirty="0"/>
          </a:p>
        </p:txBody>
      </p:sp>
      <p:sp>
        <p:nvSpPr>
          <p:cNvPr id="4" name="Datumsplatzhalter 3">
            <a:extLst>
              <a:ext uri="{FF2B5EF4-FFF2-40B4-BE49-F238E27FC236}">
                <a16:creationId xmlns:a16="http://schemas.microsoft.com/office/drawing/2014/main" id="{12D50990-9108-1740-84C0-29EED85296EA}"/>
              </a:ext>
            </a:extLst>
          </p:cNvPr>
          <p:cNvSpPr>
            <a:spLocks noGrp="1"/>
          </p:cNvSpPr>
          <p:nvPr>
            <p:ph type="dt" sz="half" idx="2"/>
          </p:nvPr>
        </p:nvSpPr>
        <p:spPr>
          <a:xfrm>
            <a:off x="7356475" y="6394850"/>
            <a:ext cx="1800225" cy="365125"/>
          </a:xfrm>
          <a:prstGeom prst="rect">
            <a:avLst/>
          </a:prstGeom>
        </p:spPr>
        <p:txBody>
          <a:bodyPr vert="horz" lIns="91440" tIns="45720" rIns="0" bIns="45720" rtlCol="0" anchor="ctr"/>
          <a:lstStyle>
            <a:lvl1pPr algn="r">
              <a:defRPr sz="1200" baseline="0">
                <a:solidFill>
                  <a:schemeClr val="bg1"/>
                </a:solidFill>
              </a:defRPr>
            </a:lvl1pPr>
          </a:lstStyle>
          <a:p>
            <a:fld id="{AD3E5B39-6D0A-654D-A1FE-50888F5ADA74}" type="datetimeFigureOut">
              <a:rPr lang="de-DE" smtClean="0"/>
              <a:pPr/>
              <a:t>12.10.2023</a:t>
            </a:fld>
            <a:endParaRPr lang="de-DE" dirty="0"/>
          </a:p>
        </p:txBody>
      </p:sp>
      <p:sp>
        <p:nvSpPr>
          <p:cNvPr id="6" name="Foliennummernplatzhalter 5">
            <a:extLst>
              <a:ext uri="{FF2B5EF4-FFF2-40B4-BE49-F238E27FC236}">
                <a16:creationId xmlns:a16="http://schemas.microsoft.com/office/drawing/2014/main" id="{B2F88D46-A748-FB42-87A9-33A26DCA5FC6}"/>
              </a:ext>
            </a:extLst>
          </p:cNvPr>
          <p:cNvSpPr>
            <a:spLocks noGrp="1"/>
          </p:cNvSpPr>
          <p:nvPr>
            <p:ph type="sldNum" sz="quarter" idx="4"/>
          </p:nvPr>
        </p:nvSpPr>
        <p:spPr>
          <a:xfrm>
            <a:off x="9517061" y="6397292"/>
            <a:ext cx="1800225" cy="365125"/>
          </a:xfrm>
          <a:prstGeom prst="rect">
            <a:avLst/>
          </a:prstGeom>
        </p:spPr>
        <p:txBody>
          <a:bodyPr vert="horz" lIns="91440" tIns="45720" rIns="0" bIns="45720" rtlCol="0" anchor="ctr"/>
          <a:lstStyle>
            <a:lvl1pPr algn="r">
              <a:defRPr sz="1200" baseline="0">
                <a:solidFill>
                  <a:schemeClr val="bg1"/>
                </a:solidFill>
              </a:defRPr>
            </a:lvl1pPr>
          </a:lstStyle>
          <a:p>
            <a:fld id="{294FB65C-F205-7346-ACE0-FAF43E12CB59}" type="slidenum">
              <a:rPr lang="de-DE" smtClean="0"/>
              <a:pPr/>
              <a:t>‹Nr.›</a:t>
            </a:fld>
            <a:endParaRPr lang="de-DE" dirty="0"/>
          </a:p>
        </p:txBody>
      </p:sp>
      <p:pic>
        <p:nvPicPr>
          <p:cNvPr id="9" name="Grafik 8" descr="Ein Bild, das Text, Geschirr, Tasse, ClipArt enthält.&#10;&#10;Automatisch generierte Beschreibung">
            <a:extLst>
              <a:ext uri="{FF2B5EF4-FFF2-40B4-BE49-F238E27FC236}">
                <a16:creationId xmlns:a16="http://schemas.microsoft.com/office/drawing/2014/main" id="{F8C175FD-BD11-754F-A94B-9F6B323B521E}"/>
              </a:ext>
            </a:extLst>
          </p:cNvPr>
          <p:cNvPicPr>
            <a:picLocks noChangeAspect="1"/>
          </p:cNvPicPr>
          <p:nvPr userDrawn="1"/>
        </p:nvPicPr>
        <p:blipFill>
          <a:blip r:embed="rId12"/>
          <a:stretch>
            <a:fillRect/>
          </a:stretch>
        </p:blipFill>
        <p:spPr>
          <a:xfrm>
            <a:off x="377532" y="227686"/>
            <a:ext cx="1296832" cy="289836"/>
          </a:xfrm>
          <a:prstGeom prst="rect">
            <a:avLst/>
          </a:prstGeom>
        </p:spPr>
      </p:pic>
      <p:pic>
        <p:nvPicPr>
          <p:cNvPr id="8" name="Picture 2" descr="https://kompendium.bghw.de/bghw/docs/BGHWVUR4-Documents/!html/images/unf_logo.jpg">
            <a:extLst>
              <a:ext uri="{FF2B5EF4-FFF2-40B4-BE49-F238E27FC236}">
                <a16:creationId xmlns:a16="http://schemas.microsoft.com/office/drawing/2014/main" id="{D058662C-F619-45F5-80AF-812CFA2720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67701" y="70571"/>
            <a:ext cx="1321779" cy="58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0891"/>
      </p:ext>
    </p:extLst>
  </p:cSld>
  <p:clrMap bg1="lt1" tx1="dk1" bg2="lt2" tx2="dk2" accent1="accent1" accent2="accent2" accent3="accent3" accent4="accent4" accent5="accent5" accent6="accent6" hlink="hlink" folHlink="folHlink"/>
  <p:sldLayoutIdLst>
    <p:sldLayoutId id="2147483670" r:id="rId1"/>
    <p:sldLayoutId id="2147483668" r:id="rId2"/>
    <p:sldLayoutId id="2147483651" r:id="rId3"/>
    <p:sldLayoutId id="2147483650" r:id="rId4"/>
    <p:sldLayoutId id="2147483652" r:id="rId5"/>
    <p:sldLayoutId id="2147483666" r:id="rId6"/>
    <p:sldLayoutId id="2147483663" r:id="rId7"/>
    <p:sldLayoutId id="2147483655" r:id="rId8"/>
    <p:sldLayoutId id="2147483667" r:id="rId9"/>
    <p:sldLayoutId id="2147483671" r:id="rId10"/>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72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27" userDrawn="1">
          <p15:clr>
            <a:srgbClr val="F26B43"/>
          </p15:clr>
        </p15:guide>
        <p15:guide id="2" pos="551" userDrawn="1">
          <p15:clr>
            <a:srgbClr val="F26B43"/>
          </p15:clr>
        </p15:guide>
        <p15:guide id="3" pos="7129" userDrawn="1">
          <p15:clr>
            <a:srgbClr val="F26B43"/>
          </p15:clr>
        </p15:guide>
        <p15:guide id="4" pos="3953" userDrawn="1">
          <p15:clr>
            <a:srgbClr val="F26B43"/>
          </p15:clr>
        </p15:guide>
        <p15:guide id="5" pos="3273" userDrawn="1">
          <p15:clr>
            <a:srgbClr val="F26B43"/>
          </p15:clr>
        </p15:guide>
        <p15:guide id="6" pos="3046" userDrawn="1">
          <p15:clr>
            <a:srgbClr val="F26B43"/>
          </p15:clr>
        </p15:guide>
        <p15:guide id="7" pos="4407" userDrawn="1">
          <p15:clr>
            <a:srgbClr val="F26B43"/>
          </p15:clr>
        </p15:guide>
        <p15:guide id="8" pos="4634" userDrawn="1">
          <p15:clr>
            <a:srgbClr val="F26B43"/>
          </p15:clr>
        </p15:guide>
        <p15:guide id="9" orient="horz" pos="1185" userDrawn="1">
          <p15:clr>
            <a:srgbClr val="F26B43"/>
          </p15:clr>
        </p15:guide>
        <p15:guide id="10" orient="horz" pos="3748" userDrawn="1">
          <p15:clr>
            <a:srgbClr val="F26B43"/>
          </p15:clr>
        </p15:guide>
        <p15:guide id="11" orient="horz" pos="731" userDrawn="1">
          <p15:clr>
            <a:srgbClr val="F26B43"/>
          </p15:clr>
        </p15:guide>
        <p15:guide id="12" orient="horz" pos="323" userDrawn="1">
          <p15:clr>
            <a:srgbClr val="F26B43"/>
          </p15:clr>
        </p15:guide>
        <p15:guide id="13" orient="horz" pos="1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ompendium.bghw.de/bghw/xhtml/document.jsf?docId=bghw_tf/bghw_tf-Documents/b12tbma/b12tbma_0_.html&amp;alias=bghw_tf_b12tbma_1_&amp;anchor=&amp;event=navigation" TargetMode="External"/><Relationship Id="rId2" Type="http://schemas.openxmlformats.org/officeDocument/2006/relationships/hyperlink" Target="https://kompendium.bghw.de/bghw/xhtml/document.jsf?docId=bghw_tf/bghw_tf-Documents/b12tbefahr/b12tbefahr_0_.html&amp;alias=bghw_tf_b12tbefahr_1_&amp;anchor=&amp;event=navigation"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kompendium.bghw.de/bghw/xhtml/document.jsf?docId=bghw_tf/bghw_tf-Documents/b12tunterw/b12tunterw_0_.html&amp;alias=bghw_tf_b12tunterw_1_&amp;anchor=&amp;event=navig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efaehrdungsbeurteilung.bghw.de/ASM/" TargetMode="External"/><Relationship Id="rId7" Type="http://schemas.openxmlformats.org/officeDocument/2006/relationships/image" Target="../media/image9.png"/><Relationship Id="rId2" Type="http://schemas.openxmlformats.org/officeDocument/2006/relationships/hyperlink" Target="https://www.bghw.de/was-sie-im-arbeitsschutz-beachten-muessen/gefaehrdungsbeurteilung"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bghw.de/ansprechpartnersuche"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3F658-CE27-448F-8508-B9E3AA0AE5A7}"/>
              </a:ext>
            </a:extLst>
          </p:cNvPr>
          <p:cNvSpPr>
            <a:spLocks noGrp="1"/>
          </p:cNvSpPr>
          <p:nvPr>
            <p:ph type="ctrTitle"/>
          </p:nvPr>
        </p:nvSpPr>
        <p:spPr/>
        <p:txBody>
          <a:bodyPr/>
          <a:lstStyle/>
          <a:p>
            <a:r>
              <a:rPr lang="de-DE" dirty="0">
                <a:latin typeface="+mn-lt"/>
              </a:rPr>
              <a:t>Informationen zur Unterstützung Ihrer Unterweisungen</a:t>
            </a:r>
            <a:br>
              <a:rPr lang="de-DE" dirty="0">
                <a:latin typeface="+mn-lt"/>
              </a:rPr>
            </a:br>
            <a:endParaRPr lang="de-DE" dirty="0">
              <a:latin typeface="+mn-lt"/>
            </a:endParaRPr>
          </a:p>
        </p:txBody>
      </p:sp>
      <p:sp>
        <p:nvSpPr>
          <p:cNvPr id="3" name="Untertitel 2">
            <a:extLst>
              <a:ext uri="{FF2B5EF4-FFF2-40B4-BE49-F238E27FC236}">
                <a16:creationId xmlns:a16="http://schemas.microsoft.com/office/drawing/2014/main" id="{9AC6C1C2-AF83-4BA9-96BC-2878BFA0F46E}"/>
              </a:ext>
            </a:extLst>
          </p:cNvPr>
          <p:cNvSpPr>
            <a:spLocks noGrp="1"/>
          </p:cNvSpPr>
          <p:nvPr>
            <p:ph type="subTitle" idx="1"/>
          </p:nvPr>
        </p:nvSpPr>
        <p:spPr>
          <a:xfrm>
            <a:off x="888780" y="3607634"/>
            <a:ext cx="5097951" cy="977618"/>
          </a:xfrm>
        </p:spPr>
        <p:txBody>
          <a:bodyPr/>
          <a:lstStyle/>
          <a:p>
            <a:r>
              <a:rPr lang="de-DE" sz="2400" dirty="0">
                <a:latin typeface="+mn-lt"/>
              </a:rPr>
              <a:t>Reihe „Unfälle verhindern“:</a:t>
            </a:r>
            <a:br>
              <a:rPr lang="de-DE" sz="2400" dirty="0">
                <a:latin typeface="+mn-lt"/>
              </a:rPr>
            </a:br>
            <a:r>
              <a:rPr lang="de-DE" sz="2400" dirty="0">
                <a:latin typeface="+mn-lt"/>
              </a:rPr>
              <a:t>Unfälle beim Be- und Entladen</a:t>
            </a:r>
            <a:endParaRPr lang="de-DE" sz="2400" dirty="0">
              <a:solidFill>
                <a:srgbClr val="FF0000"/>
              </a:solidFill>
              <a:latin typeface="+mn-lt"/>
            </a:endParaRPr>
          </a:p>
        </p:txBody>
      </p:sp>
      <p:sp>
        <p:nvSpPr>
          <p:cNvPr id="4" name="Textplatzhalter 3">
            <a:extLst>
              <a:ext uri="{FF2B5EF4-FFF2-40B4-BE49-F238E27FC236}">
                <a16:creationId xmlns:a16="http://schemas.microsoft.com/office/drawing/2014/main" id="{D0D6D296-528D-4C46-9A52-E62FB72A3CB3}"/>
              </a:ext>
            </a:extLst>
          </p:cNvPr>
          <p:cNvSpPr>
            <a:spLocks noGrp="1"/>
          </p:cNvSpPr>
          <p:nvPr>
            <p:ph type="body" idx="10"/>
          </p:nvPr>
        </p:nvSpPr>
        <p:spPr>
          <a:xfrm>
            <a:off x="874713" y="5226904"/>
            <a:ext cx="5097951" cy="720724"/>
          </a:xfrm>
        </p:spPr>
        <p:txBody>
          <a:bodyPr/>
          <a:lstStyle/>
          <a:p>
            <a:endParaRPr lang="de-DE" dirty="0"/>
          </a:p>
        </p:txBody>
      </p:sp>
      <p:grpSp>
        <p:nvGrpSpPr>
          <p:cNvPr id="7" name="Gruppieren 6">
            <a:extLst>
              <a:ext uri="{FF2B5EF4-FFF2-40B4-BE49-F238E27FC236}">
                <a16:creationId xmlns:a16="http://schemas.microsoft.com/office/drawing/2014/main" id="{F0C6B5E1-09D0-48CB-83A1-C35D4EC1563E}"/>
              </a:ext>
              <a:ext uri="{C183D7F6-B498-43B3-948B-1728B52AA6E4}">
                <adec:decorative xmlns:adec="http://schemas.microsoft.com/office/drawing/2017/decorative" val="1"/>
              </a:ext>
            </a:extLst>
          </p:cNvPr>
          <p:cNvGrpSpPr/>
          <p:nvPr/>
        </p:nvGrpSpPr>
        <p:grpSpPr>
          <a:xfrm>
            <a:off x="7164380" y="2215788"/>
            <a:ext cx="5029636" cy="3511600"/>
            <a:chOff x="7164380" y="2215788"/>
            <a:chExt cx="5029636" cy="3511600"/>
          </a:xfrm>
        </p:grpSpPr>
        <p:pic>
          <p:nvPicPr>
            <p:cNvPr id="6" name="Grafik 5">
              <a:extLst>
                <a:ext uri="{FF2B5EF4-FFF2-40B4-BE49-F238E27FC236}">
                  <a16:creationId xmlns:a16="http://schemas.microsoft.com/office/drawing/2014/main" id="{B69F4A75-0F0B-4D86-93A6-805F6A3370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64380" y="2215788"/>
              <a:ext cx="5029636" cy="3511600"/>
            </a:xfrm>
            <a:prstGeom prst="rect">
              <a:avLst/>
            </a:prstGeom>
          </p:spPr>
        </p:pic>
        <p:sp>
          <p:nvSpPr>
            <p:cNvPr id="8" name="Textfeld 7">
              <a:extLst>
                <a:ext uri="{FF2B5EF4-FFF2-40B4-BE49-F238E27FC236}">
                  <a16:creationId xmlns:a16="http://schemas.microsoft.com/office/drawing/2014/main" id="{8566FF7E-E8D2-4D81-81AA-952EDF231FDC}"/>
                </a:ext>
              </a:extLst>
            </p:cNvPr>
            <p:cNvSpPr txBox="1"/>
            <p:nvPr/>
          </p:nvSpPr>
          <p:spPr>
            <a:xfrm>
              <a:off x="12059469" y="4130216"/>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AdobeStock-Siwakorn1933</a:t>
              </a:r>
            </a:p>
          </p:txBody>
        </p:sp>
      </p:grpSp>
      <p:sp>
        <p:nvSpPr>
          <p:cNvPr id="5" name="Textfeld 4" descr="Foto ist Platzhalter. Idealerweise fügen Sie hier ein zum Thema Be- und Entladen passendes Foto aus Ihrem Betrieb ein.&#10;">
            <a:extLst>
              <a:ext uri="{FF2B5EF4-FFF2-40B4-BE49-F238E27FC236}">
                <a16:creationId xmlns:a16="http://schemas.microsoft.com/office/drawing/2014/main" id="{2491C34A-2C28-4DC6-83CC-675F36E56924}"/>
              </a:ext>
              <a:ext uri="{C183D7F6-B498-43B3-948B-1728B52AA6E4}">
                <adec:decorative xmlns:adec="http://schemas.microsoft.com/office/drawing/2017/decorative" val="0"/>
              </a:ext>
            </a:extLst>
          </p:cNvPr>
          <p:cNvSpPr txBox="1"/>
          <p:nvPr/>
        </p:nvSpPr>
        <p:spPr>
          <a:xfrm>
            <a:off x="7164380" y="4527059"/>
            <a:ext cx="3450336"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e-DE" dirty="0"/>
              <a:t>Platzhalter – idealerweise fügen Sie hier ein zum Thema Be- und Entladen passendes Foto aus Ihrem Betrieb ein.</a:t>
            </a:r>
          </a:p>
        </p:txBody>
      </p:sp>
    </p:spTree>
    <p:extLst>
      <p:ext uri="{BB962C8B-B14F-4D97-AF65-F5344CB8AC3E}">
        <p14:creationId xmlns:p14="http://schemas.microsoft.com/office/powerpoint/2010/main" val="289852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Organisatorische Maßnahmen</a:t>
            </a:r>
          </a:p>
          <a:p>
            <a:r>
              <a:rPr lang="de-DE" dirty="0"/>
              <a:t>vor Transportbeginn geeignete Anschlagpunkte definieren (Gefährdungsbeurteilung) – dabei Schwerpunkt und Masse berücksichtigen</a:t>
            </a:r>
          </a:p>
          <a:p>
            <a:r>
              <a:rPr lang="de-DE" dirty="0"/>
              <a:t>Kranführer schriftlich beauftragen, wenn ortsveränderliche Hebezeuge eingesetzt werden</a:t>
            </a:r>
          </a:p>
          <a:p>
            <a:r>
              <a:rPr lang="de-DE" dirty="0"/>
              <a:t>Leiter der Ladearbeiten bestellen und ausbilden</a:t>
            </a:r>
          </a:p>
          <a:p>
            <a:r>
              <a:rPr lang="de-DE" dirty="0"/>
              <a:t>beim Einsatz von Seilen, Ketten und Hebebändern Neigungswinkel von 60 Grad nicht überschreiten</a:t>
            </a:r>
          </a:p>
          <a:p>
            <a:r>
              <a:rPr lang="de-DE" dirty="0"/>
              <a:t>Lastaufnahmeeinrichtungen nicht über die Tragfähigkeit hinaus belasten</a:t>
            </a:r>
          </a:p>
          <a:p>
            <a:r>
              <a:rPr lang="de-DE" dirty="0"/>
              <a:t>beim Anschlagen mit mehreren Strängen nur zwei Stränge als tragend annehmen</a:t>
            </a:r>
          </a:p>
          <a:p>
            <a:r>
              <a:rPr lang="de-DE" dirty="0"/>
              <a:t>als Arbeitgeber dafür sorgen, dass Beschäftigte nicht durch hängende Lasten gefährdet werden – insbesondere dürfen hängende Lasten nicht über ungeschützte Bereiche bewegt werden, in denen sich für gewöhnlich Beschäftigte aufhalten</a:t>
            </a:r>
          </a:p>
          <a:p>
            <a:r>
              <a:rPr lang="de-DE" dirty="0"/>
              <a:t>Fahrzeug vor der Abfahrt kontrollieren; Kontrolle und Kontrollergebnis dokumentieren</a:t>
            </a:r>
          </a:p>
        </p:txBody>
      </p:sp>
      <p:sp>
        <p:nvSpPr>
          <p:cNvPr id="6" name="Textfeld 5">
            <a:extLst>
              <a:ext uri="{FF2B5EF4-FFF2-40B4-BE49-F238E27FC236}">
                <a16:creationId xmlns:a16="http://schemas.microsoft.com/office/drawing/2014/main" id="{E170E049-1D17-4A1D-A564-A698B9C48D3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59063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Betriebsanweisungen im Bereich „Verladung“, insbesondere zum Anschlagen von Lasten, erstellen und Beschäftigte sowie Leiter der Ladearbeiten anhand dessen unterweisen und schulen</a:t>
            </a:r>
          </a:p>
          <a:p>
            <a:pPr lvl="0"/>
            <a:r>
              <a:rPr lang="de-DE" dirty="0"/>
              <a:t>erforderliche PSA gemäß der Gefährdungsbeurteilung verwenden, z. B. Kopf-, Fuß-, Hand- oder Augenschutz</a:t>
            </a:r>
          </a:p>
        </p:txBody>
      </p:sp>
      <p:sp>
        <p:nvSpPr>
          <p:cNvPr id="6" name="Textfeld 5">
            <a:extLst>
              <a:ext uri="{FF2B5EF4-FFF2-40B4-BE49-F238E27FC236}">
                <a16:creationId xmlns:a16="http://schemas.microsoft.com/office/drawing/2014/main" id="{E170E049-1D17-4A1D-A564-A698B9C48D3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27038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beim Be- und Entladen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Unkontrollierte Ladungsbewegung</a:t>
            </a:r>
          </a:p>
        </p:txBody>
      </p:sp>
      <p:grpSp>
        <p:nvGrpSpPr>
          <p:cNvPr id="5" name="Gruppieren 4">
            <a:extLst>
              <a:ext uri="{FF2B5EF4-FFF2-40B4-BE49-F238E27FC236}">
                <a16:creationId xmlns:a16="http://schemas.microsoft.com/office/drawing/2014/main" id="{8F7F7E23-966F-4ABE-81FB-196DC99F99D6}"/>
              </a:ext>
              <a:ext uri="{C183D7F6-B498-43B3-948B-1728B52AA6E4}">
                <adec:decorative xmlns:adec="http://schemas.microsoft.com/office/drawing/2017/decorative" val="1"/>
              </a:ext>
            </a:extLst>
          </p:cNvPr>
          <p:cNvGrpSpPr/>
          <p:nvPr/>
        </p:nvGrpSpPr>
        <p:grpSpPr>
          <a:xfrm>
            <a:off x="6948986" y="3358593"/>
            <a:ext cx="5243868" cy="3499407"/>
            <a:chOff x="6948986" y="3358593"/>
            <a:chExt cx="5243868" cy="3499407"/>
          </a:xfrm>
        </p:grpSpPr>
        <p:pic>
          <p:nvPicPr>
            <p:cNvPr id="4" name="Grafik 3">
              <a:extLst>
                <a:ext uri="{FF2B5EF4-FFF2-40B4-BE49-F238E27FC236}">
                  <a16:creationId xmlns:a16="http://schemas.microsoft.com/office/drawing/2014/main" id="{608379BA-8588-4AB6-BA09-63939B825C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48986" y="3358593"/>
              <a:ext cx="5243014" cy="3499407"/>
            </a:xfrm>
            <a:prstGeom prst="rect">
              <a:avLst/>
            </a:prstGeom>
          </p:spPr>
        </p:pic>
        <p:sp>
          <p:nvSpPr>
            <p:cNvPr id="6" name="Textfeld 5">
              <a:extLst>
                <a:ext uri="{FF2B5EF4-FFF2-40B4-BE49-F238E27FC236}">
                  <a16:creationId xmlns:a16="http://schemas.microsoft.com/office/drawing/2014/main" id="{5D295BBA-9A06-40D6-93F3-A87BC0A4FB9A}"/>
                </a:ext>
              </a:extLst>
            </p:cNvPr>
            <p:cNvSpPr txBox="1"/>
            <p:nvPr/>
          </p:nvSpPr>
          <p:spPr>
            <a:xfrm>
              <a:off x="12069743" y="5270647"/>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AdobeStock-zaschnaus</a:t>
              </a:r>
            </a:p>
          </p:txBody>
        </p:sp>
      </p:grpSp>
    </p:spTree>
    <p:extLst>
      <p:ext uri="{BB962C8B-B14F-4D97-AF65-F5344CB8AC3E}">
        <p14:creationId xmlns:p14="http://schemas.microsoft.com/office/powerpoint/2010/main" val="234100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Michael S. und Wladi L., zwei Beschäftigte eines Logistikunternehmens, sind mit dem Entladen eines Lkw beauftragt und befinden sich auf beiden Seiten des Fahrzeugs. Michael S. löst auf der Fahrerseite die Spanngurte, wodurch eine hochkant aufgestellte Kiste unkontrolliert von der Ladefläche stürzt und auf seinen Kollegen auf der Beifahrerseite fällt. Wladi L. erliegt im Krankenhaus seinen Verletzungen.</a:t>
            </a:r>
          </a:p>
          <a:p>
            <a:pPr marL="0" indent="0">
              <a:buNone/>
            </a:pPr>
            <a:endParaRPr lang="de-DE" dirty="0"/>
          </a:p>
        </p:txBody>
      </p:sp>
    </p:spTree>
    <p:extLst>
      <p:ext uri="{BB962C8B-B14F-4D97-AF65-F5344CB8AC3E}">
        <p14:creationId xmlns:p14="http://schemas.microsoft.com/office/powerpoint/2010/main" val="318065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pPr lvl="0"/>
            <a:r>
              <a:rPr lang="de-DE" dirty="0"/>
              <a:t>geeignete Fahrzeuge bzw. Fahrzeugaufbauten zur formschlüssigen Ladungssicherung bereitstellen und einsetzen, z. B. Steckrungen</a:t>
            </a:r>
          </a:p>
          <a:p>
            <a:pPr lvl="0"/>
            <a:r>
              <a:rPr lang="de-DE" dirty="0"/>
              <a:t>kranbare Transportgestelle bzw. Gestelle mit Gabeltaschen für das Entladen mit Flurförderzeugen bereitstellen und einsetzen</a:t>
            </a:r>
          </a:p>
          <a:p>
            <a:r>
              <a:rPr lang="de-DE" dirty="0"/>
              <a:t>Ratschen bereitstellen und verwenden, die ein stufenweises Lösen der Gurtspannung ermöglichen</a:t>
            </a:r>
          </a:p>
          <a:p>
            <a:pPr marL="0" indent="0">
              <a:buNone/>
            </a:pPr>
            <a:endParaRPr lang="de-DE" sz="1000" dirty="0"/>
          </a:p>
          <a:p>
            <a:pPr marL="0" indent="0">
              <a:buNone/>
            </a:pPr>
            <a:r>
              <a:rPr lang="de-DE" b="1" dirty="0"/>
              <a:t>Organisatorische Maßnahmen</a:t>
            </a:r>
          </a:p>
          <a:p>
            <a:pPr lvl="0"/>
            <a:r>
              <a:rPr lang="de-DE" dirty="0"/>
              <a:t>Regelungen zu Be- und Entladetätigkeiten festlegen, z. B. zu den Themen „Entladeposition“, „Zuständigkeiten“, „Verantwortung“, und schriftlich am Einsatzort bereit halten. Dabei die Herstellervorgaben in der Betriebsanleitung der Lkw beachten, insbesondere bei Fahrzeugen mit Luftfederung.</a:t>
            </a:r>
          </a:p>
        </p:txBody>
      </p:sp>
      <p:sp>
        <p:nvSpPr>
          <p:cNvPr id="6" name="Textfeld 5">
            <a:extLst>
              <a:ext uri="{FF2B5EF4-FFF2-40B4-BE49-F238E27FC236}">
                <a16:creationId xmlns:a16="http://schemas.microsoft.com/office/drawing/2014/main" id="{349C4433-7A32-4DAA-B777-FC9111ECCA0C}"/>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997584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Betriebsanweisungen aufstellen und Beschäftigte in den Themen und Inhalten unterweisen, die sich daraus sowie aus der Gefährdungsbeurteilung ergeben, z. B. „Entladeposition“, „Zuständigkeiten“, „Verantwortung“</a:t>
            </a:r>
          </a:p>
          <a:p>
            <a:pPr lvl="0"/>
            <a:r>
              <a:rPr lang="de-DE" dirty="0"/>
              <a:t>erforderliche PSA gemäß der Gefährdungsbeurteilung verwenden, z. B. Kopf-, Fuß-, Hand- oder Augenschutz</a:t>
            </a:r>
          </a:p>
          <a:p>
            <a:r>
              <a:rPr lang="de-DE" dirty="0"/>
              <a:t>kippgefährdete Güter nicht stehend, sondern möglichst liegend transportieren</a:t>
            </a:r>
          </a:p>
          <a:p>
            <a:r>
              <a:rPr lang="de-DE" dirty="0"/>
              <a:t>Lkw auf ebenem Untergrund mit waagerechter Ladefläche entladen</a:t>
            </a:r>
          </a:p>
          <a:p>
            <a:r>
              <a:rPr lang="de-DE" dirty="0"/>
              <a:t>Aufenthalt im Gefahrbereich der Entladestelle untersagen, z. B. neben dem Lkw oder in der Nähe von kippgefährdeten Ladegütern</a:t>
            </a:r>
          </a:p>
          <a:p>
            <a:r>
              <a:rPr lang="de-DE" dirty="0"/>
              <a:t>kippgefährdete Güter vor dem Entfernen der Spanngurte sichern, z. B. durch Anschlagen am Kran</a:t>
            </a:r>
          </a:p>
        </p:txBody>
      </p:sp>
      <p:sp>
        <p:nvSpPr>
          <p:cNvPr id="6" name="Textfeld 5">
            <a:extLst>
              <a:ext uri="{FF2B5EF4-FFF2-40B4-BE49-F238E27FC236}">
                <a16:creationId xmlns:a16="http://schemas.microsoft.com/office/drawing/2014/main" id="{349C4433-7A32-4DAA-B777-FC9111ECCA0C}"/>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4228438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beim Be- und Entladen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Sturz von der Ladefläche bei der Ladungssicherung</a:t>
            </a:r>
          </a:p>
        </p:txBody>
      </p:sp>
      <p:grpSp>
        <p:nvGrpSpPr>
          <p:cNvPr id="8" name="Gruppieren 7">
            <a:extLst>
              <a:ext uri="{FF2B5EF4-FFF2-40B4-BE49-F238E27FC236}">
                <a16:creationId xmlns:a16="http://schemas.microsoft.com/office/drawing/2014/main" id="{D8E6AA84-04EF-4073-80F1-E4CE3C81A452}"/>
              </a:ext>
              <a:ext uri="{C183D7F6-B498-43B3-948B-1728B52AA6E4}">
                <adec:decorative xmlns:adec="http://schemas.microsoft.com/office/drawing/2017/decorative" val="1"/>
              </a:ext>
            </a:extLst>
          </p:cNvPr>
          <p:cNvGrpSpPr/>
          <p:nvPr/>
        </p:nvGrpSpPr>
        <p:grpSpPr>
          <a:xfrm>
            <a:off x="7436708" y="3431751"/>
            <a:ext cx="4755292" cy="3426249"/>
            <a:chOff x="7436708" y="3431751"/>
            <a:chExt cx="4755292" cy="3426249"/>
          </a:xfrm>
        </p:grpSpPr>
        <p:pic>
          <p:nvPicPr>
            <p:cNvPr id="7" name="Grafik 6">
              <a:extLst>
                <a:ext uri="{FF2B5EF4-FFF2-40B4-BE49-F238E27FC236}">
                  <a16:creationId xmlns:a16="http://schemas.microsoft.com/office/drawing/2014/main" id="{5CB9FE67-0DAA-4397-AEF5-7801472929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6708" y="3431751"/>
              <a:ext cx="4755292" cy="3426249"/>
            </a:xfrm>
            <a:prstGeom prst="rect">
              <a:avLst/>
            </a:prstGeom>
          </p:spPr>
        </p:pic>
        <p:sp>
          <p:nvSpPr>
            <p:cNvPr id="6" name="Textfeld 5">
              <a:extLst>
                <a:ext uri="{FF2B5EF4-FFF2-40B4-BE49-F238E27FC236}">
                  <a16:creationId xmlns:a16="http://schemas.microsoft.com/office/drawing/2014/main" id="{761B9CAC-DC46-45A7-81CC-3CEF3BA5301C}"/>
                </a:ext>
              </a:extLst>
            </p:cNvPr>
            <p:cNvSpPr txBox="1"/>
            <p:nvPr/>
          </p:nvSpPr>
          <p:spPr>
            <a:xfrm>
              <a:off x="12060966" y="6098429"/>
              <a:ext cx="123111" cy="738664"/>
            </a:xfrm>
            <a:prstGeom prst="rect">
              <a:avLst/>
            </a:prstGeom>
            <a:noFill/>
          </p:spPr>
          <p:txBody>
            <a:bodyPr vert="vert270" wrap="square" lIns="0" tIns="0" rIns="0" bIns="0" rtlCol="0" anchor="ctr" anchorCtr="0">
              <a:spAutoFit/>
            </a:bodyPr>
            <a:lstStyle/>
            <a:p>
              <a:r>
                <a:rPr lang="de-DE" sz="800" dirty="0">
                  <a:solidFill>
                    <a:schemeClr val="bg1"/>
                  </a:solidFill>
                </a:rPr>
                <a:t>Foto: BGHW</a:t>
              </a:r>
            </a:p>
          </p:txBody>
        </p:sp>
      </p:grpSp>
    </p:spTree>
    <p:extLst>
      <p:ext uri="{BB962C8B-B14F-4D97-AF65-F5344CB8AC3E}">
        <p14:creationId xmlns:p14="http://schemas.microsoft.com/office/powerpoint/2010/main" val="116864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Beschäftigte eines Baustoffhandels haben den Auftrag, auf dem Betriebsgelände einen Sattelauflieger mit Rohren zu beladen. Die Rohre werden auf Holzbohlen gelegt und mit Keilen gegen Verrutschen gesichert. Der Mitarbeiter Gustav K. hat gerade mit den Verzurrarbeiten begonnen und die Zurrgurte über die Ladung geworfen. Um einen Gurt zu richten, der sich dabei verdreht hatte, steigt er auf die Ladung. Dabei rutscht Gustav auf den Rohren aus und stürzt aus etwa 2 m Höhe von der Ladung. Dabei zieht er sich schwere Verletzungen zu.</a:t>
            </a:r>
          </a:p>
          <a:p>
            <a:pPr marL="0" indent="0">
              <a:buNone/>
            </a:pPr>
            <a:endParaRPr lang="de-DE" dirty="0"/>
          </a:p>
        </p:txBody>
      </p:sp>
    </p:spTree>
    <p:extLst>
      <p:ext uri="{BB962C8B-B14F-4D97-AF65-F5344CB8AC3E}">
        <p14:creationId xmlns:p14="http://schemas.microsoft.com/office/powerpoint/2010/main" val="197957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r>
              <a:rPr lang="de-DE" dirty="0"/>
              <a:t>geeignete Fahrzeuge, Aufstiegshilfen sowie Zurr- und Hilfsmittel bereitstellen und verwenden</a:t>
            </a:r>
          </a:p>
          <a:p>
            <a:r>
              <a:rPr lang="de-DE" dirty="0"/>
              <a:t>Fahrzeuge mit automatischen Ladungssicherungssystemen einsetzen, z. B. formschlüssige Ladungssicherung durch aufblasbare, hochbelastbare Druckluftkissen</a:t>
            </a:r>
          </a:p>
          <a:p>
            <a:r>
              <a:rPr lang="de-DE" dirty="0"/>
              <a:t>mobile Bühnen am geöffneten Fahrzeugaufbau einsetzen</a:t>
            </a:r>
          </a:p>
          <a:p>
            <a:r>
              <a:rPr lang="de-DE" dirty="0"/>
              <a:t>ausreichend lange Anlegeleitern bereitstellen bzw. einsetzen – möglichst mit verbreiterten Leiterfüßen – und Anstellwinkel 65 bis 75 Grad beachten</a:t>
            </a:r>
          </a:p>
          <a:p>
            <a:pPr marL="0" indent="0">
              <a:buNone/>
            </a:pPr>
            <a:endParaRPr lang="de-DE" sz="1000" dirty="0"/>
          </a:p>
          <a:p>
            <a:pPr marL="0" indent="0">
              <a:buNone/>
            </a:pPr>
            <a:r>
              <a:rPr lang="de-DE" b="1" dirty="0"/>
              <a:t>Organisatorische Maßnahmen</a:t>
            </a:r>
          </a:p>
          <a:p>
            <a:r>
              <a:rPr lang="de-DE" dirty="0"/>
              <a:t>Leiter der Ladearbeiten bestellen und ausbilden</a:t>
            </a:r>
          </a:p>
          <a:p>
            <a:r>
              <a:rPr lang="de-DE" dirty="0"/>
              <a:t>das Betreten der Ladung auf der Ladefläche untersagen</a:t>
            </a:r>
          </a:p>
          <a:p>
            <a:r>
              <a:rPr lang="de-DE" dirty="0"/>
              <a:t>Fahrzeug vor der Abfahrt kontrollieren; Kontrolle und Kontrollergebnis dokumentieren</a:t>
            </a:r>
          </a:p>
        </p:txBody>
      </p:sp>
      <p:sp>
        <p:nvSpPr>
          <p:cNvPr id="6" name="Textfeld 5">
            <a:extLst>
              <a:ext uri="{FF2B5EF4-FFF2-40B4-BE49-F238E27FC236}">
                <a16:creationId xmlns:a16="http://schemas.microsoft.com/office/drawing/2014/main" id="{159EA279-D3FE-477F-A734-5B7C82B1B8D0}"/>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29331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Personenbezogene Maßnahmen</a:t>
            </a:r>
          </a:p>
          <a:p>
            <a:pPr lvl="0"/>
            <a:r>
              <a:rPr lang="de-DE" dirty="0"/>
              <a:t>Betriebsanweisungen aufstellen und Beschäftigte in den Themen und Inhalten unterweisen, die sich daraus sowie aus der Gefährdungsbeurteilung ergeben, z. B. „Entladeposition“, „Zuständigkeiten“, „Verantwortung“</a:t>
            </a:r>
          </a:p>
          <a:p>
            <a:r>
              <a:rPr lang="de-DE" dirty="0"/>
              <a:t>Beschäftigte praktisch schulen, z. B. in den Themen „Ladungssicherung durchführen“ und „Persönliche Schutzausrüstung (PSA) gegen Absturz anwenden“</a:t>
            </a:r>
          </a:p>
          <a:p>
            <a:r>
              <a:rPr lang="de-DE" dirty="0"/>
              <a:t>erforderliche PSA gemäß der Gefährdungsbeurteilung verwenden, z. B. Kopf-, Fuß-, Hand-, Augenschutz</a:t>
            </a:r>
          </a:p>
        </p:txBody>
      </p:sp>
      <p:sp>
        <p:nvSpPr>
          <p:cNvPr id="6" name="Textfeld 5">
            <a:extLst>
              <a:ext uri="{FF2B5EF4-FFF2-40B4-BE49-F238E27FC236}">
                <a16:creationId xmlns:a16="http://schemas.microsoft.com/office/drawing/2014/main" id="{159EA279-D3FE-477F-A734-5B7C82B1B8D0}"/>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387046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1C299E-C98D-2D49-9D5E-9A35EA361EE9}"/>
              </a:ext>
            </a:extLst>
          </p:cNvPr>
          <p:cNvSpPr>
            <a:spLocks noGrp="1"/>
          </p:cNvSpPr>
          <p:nvPr>
            <p:ph type="title"/>
          </p:nvPr>
        </p:nvSpPr>
        <p:spPr/>
        <p:txBody>
          <a:bodyPr/>
          <a:lstStyle/>
          <a:p>
            <a:r>
              <a:rPr lang="de-DE" dirty="0"/>
              <a:t>Hinweise zur Nutzung dieser Informationen</a:t>
            </a:r>
          </a:p>
        </p:txBody>
      </p:sp>
      <p:sp>
        <p:nvSpPr>
          <p:cNvPr id="5" name="Inhaltsplatzhalter 4">
            <a:extLst>
              <a:ext uri="{FF2B5EF4-FFF2-40B4-BE49-F238E27FC236}">
                <a16:creationId xmlns:a16="http://schemas.microsoft.com/office/drawing/2014/main" id="{BF2462DD-4BE8-A042-BAE3-49E7A4F1A988}"/>
              </a:ext>
            </a:extLst>
          </p:cNvPr>
          <p:cNvSpPr>
            <a:spLocks noGrp="1"/>
          </p:cNvSpPr>
          <p:nvPr>
            <p:ph idx="1"/>
          </p:nvPr>
        </p:nvSpPr>
        <p:spPr>
          <a:xfrm>
            <a:off x="874711" y="1882799"/>
            <a:ext cx="10630800" cy="4293411"/>
          </a:xfrm>
        </p:spPr>
        <p:txBody>
          <a:bodyPr/>
          <a:lstStyle/>
          <a:p>
            <a:pPr marL="0" indent="0">
              <a:buNone/>
            </a:pPr>
            <a:r>
              <a:rPr lang="de-DE" dirty="0"/>
              <a:t>Der BGHW ist es ein großes Anliegen, betriebliche Multiplikatorinnen und Multiplikatoren für besondere Unfallschwerpunkte zu sensibilisieren und bei Unterweisungen zu unterstützen. Anhand von Unfallbeispielen aus BGHW-Mitgliedsunternehmen wollen wir besonders relevante Gefährdungen und die erforderlichen Arbeitsschutzmaßnahmen aufzeigen und so helfen, derartige Unfälle und persönliches Leid zu verhindern. </a:t>
            </a:r>
          </a:p>
          <a:p>
            <a:pPr marL="0" indent="0">
              <a:buNone/>
            </a:pPr>
            <a:endParaRPr lang="de-DE" sz="1000" b="1" dirty="0"/>
          </a:p>
          <a:p>
            <a:pPr marL="0" indent="0">
              <a:buNone/>
            </a:pPr>
            <a:r>
              <a:rPr lang="de-DE" b="1" dirty="0"/>
              <a:t>Wichtiges zum Thema Unterweisungen</a:t>
            </a:r>
          </a:p>
          <a:p>
            <a:pPr marL="0" indent="0">
              <a:buNone/>
            </a:pPr>
            <a:r>
              <a:rPr lang="de-DE" dirty="0"/>
              <a:t>Mit Unterweisungen erhalten Beschäftigte auf ihre Arbeitsplätze und Tätigkeiten zugeschnittene Informationen, Erläuterungen und Anweisungen in einer für sie verständlichen Form. Beschäftigte sollen befähigt werden, Sicherheits- und Gesundheitsgefährdungen zu erkennen und vorgesehene Schutz-maßnahmen eigenständig umsetzen zu können. Unterweisungen sind ein wichtiger Bestandteil im Arbeitsschutz und eine Pflicht der Unternehmerin/des Unternehmers sowie der Führungskräfte. </a:t>
            </a:r>
          </a:p>
          <a:p>
            <a:pPr marL="0" indent="0">
              <a:buNone/>
            </a:pPr>
            <a:r>
              <a:rPr lang="de-DE" dirty="0"/>
              <a:t>Erfolgreiche Unterweisungen finden im Dialog statt und</a:t>
            </a:r>
            <a:r>
              <a:rPr lang="de-DE" dirty="0">
                <a:solidFill>
                  <a:srgbClr val="FF0000"/>
                </a:solidFill>
              </a:rPr>
              <a:t> </a:t>
            </a:r>
            <a:r>
              <a:rPr lang="de-DE" dirty="0"/>
              <a:t>umfassen mehr als einen reinen Vortrag. Besprechen Sie Fragen Ihrer Beschäftigten und fragen Sie selbst nach, damit keine Unklarheiten bestehen. Die Wirksamkeit Ihrer Unterweisungen erhöhen Sie, wenn Ihre Beschäftigten sicheres und gesundheitsgerechtes Verhalten direkt am Arbeitsplatz erlernen und üben können! </a:t>
            </a:r>
          </a:p>
          <a:p>
            <a:pPr marL="0" indent="0">
              <a:buNone/>
            </a:pPr>
            <a:endParaRPr lang="de-DE" dirty="0"/>
          </a:p>
        </p:txBody>
      </p:sp>
    </p:spTree>
    <p:extLst>
      <p:ext uri="{BB962C8B-B14F-4D97-AF65-F5344CB8AC3E}">
        <p14:creationId xmlns:p14="http://schemas.microsoft.com/office/powerpoint/2010/main" val="31479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C02AE7F-D0DA-44F8-87F7-73D6887495A1}"/>
              </a:ext>
            </a:extLst>
          </p:cNvPr>
          <p:cNvSpPr>
            <a:spLocks noGrp="1"/>
          </p:cNvSpPr>
          <p:nvPr>
            <p:ph type="title"/>
          </p:nvPr>
        </p:nvSpPr>
        <p:spPr>
          <a:xfrm>
            <a:off x="878794" y="2931387"/>
            <a:ext cx="10434411" cy="710973"/>
          </a:xfrm>
        </p:spPr>
        <p:txBody>
          <a:bodyPr/>
          <a:lstStyle/>
          <a:p>
            <a:pPr algn="ctr"/>
            <a:r>
              <a:rPr lang="de-DE" sz="4000" dirty="0"/>
              <a:t>Viel Erfolg für Ihre Unterweisung!</a:t>
            </a:r>
          </a:p>
        </p:txBody>
      </p:sp>
    </p:spTree>
    <p:extLst>
      <p:ext uri="{BB962C8B-B14F-4D97-AF65-F5344CB8AC3E}">
        <p14:creationId xmlns:p14="http://schemas.microsoft.com/office/powerpoint/2010/main" val="274175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21C9B-B877-45F7-AA1A-CAAD569FCE22}"/>
              </a:ext>
            </a:extLst>
          </p:cNvPr>
          <p:cNvSpPr>
            <a:spLocks noGrp="1"/>
          </p:cNvSpPr>
          <p:nvPr>
            <p:ph type="title"/>
          </p:nvPr>
        </p:nvSpPr>
        <p:spPr/>
        <p:txBody>
          <a:bodyPr/>
          <a:lstStyle/>
          <a:p>
            <a:r>
              <a:rPr lang="de-DE" dirty="0"/>
              <a:t>Hinweise zur Nutzung dieser Informationen</a:t>
            </a:r>
          </a:p>
        </p:txBody>
      </p:sp>
      <p:sp>
        <p:nvSpPr>
          <p:cNvPr id="3" name="Inhaltsplatzhalter 2">
            <a:extLst>
              <a:ext uri="{FF2B5EF4-FFF2-40B4-BE49-F238E27FC236}">
                <a16:creationId xmlns:a16="http://schemas.microsoft.com/office/drawing/2014/main" id="{3B5A00FA-A131-4405-B5DD-93F4EE04CD27}"/>
              </a:ext>
            </a:extLst>
          </p:cNvPr>
          <p:cNvSpPr>
            <a:spLocks noGrp="1"/>
          </p:cNvSpPr>
          <p:nvPr>
            <p:ph idx="1"/>
          </p:nvPr>
        </p:nvSpPr>
        <p:spPr>
          <a:xfrm>
            <a:off x="874713" y="1833294"/>
            <a:ext cx="10442576" cy="4068762"/>
          </a:xfrm>
        </p:spPr>
        <p:txBody>
          <a:bodyPr/>
          <a:lstStyle/>
          <a:p>
            <a:pPr marL="0" indent="0">
              <a:buNone/>
            </a:pPr>
            <a:r>
              <a:rPr lang="de-DE" b="1" dirty="0">
                <a:highlight>
                  <a:srgbClr val="00FF00"/>
                </a:highlight>
              </a:rPr>
              <a:t>Bitte beachten Sie:</a:t>
            </a:r>
          </a:p>
          <a:p>
            <a:r>
              <a:rPr lang="de-DE" dirty="0"/>
              <a:t>Die Informationen können z. B. als Einstieg in Ihre Unterweisung zum Thema „Be- und Entladen“ dienen.</a:t>
            </a:r>
          </a:p>
          <a:p>
            <a:r>
              <a:rPr lang="de-DE" dirty="0"/>
              <a:t>Nutzen Sie die Ergebnisse Ihrer Gefährdungsbeurteilung, um die Informationen auf Ihren Betrieb hin anzupassen!</a:t>
            </a:r>
          </a:p>
          <a:p>
            <a:r>
              <a:rPr lang="de-DE" b="1" dirty="0"/>
              <a:t>Prüfen und präzisieren Sie daher folgende Inhalte für Ihre Arbeitsplätze:</a:t>
            </a:r>
          </a:p>
          <a:p>
            <a:pPr marL="361950" lvl="2" indent="-180975">
              <a:buFont typeface="Symbol" panose="05050102010706020507" pitchFamily="18" charset="2"/>
              <a:buChar char="-"/>
            </a:pPr>
            <a:r>
              <a:rPr lang="de-DE" dirty="0"/>
              <a:t>Welche Gefährdungen sind beim Be- und Entladen</a:t>
            </a:r>
            <a:r>
              <a:rPr lang="de-DE" dirty="0">
                <a:solidFill>
                  <a:srgbClr val="FF0000"/>
                </a:solidFill>
              </a:rPr>
              <a:t> </a:t>
            </a:r>
            <a:r>
              <a:rPr lang="de-DE" dirty="0"/>
              <a:t>zusätzlich relevant?</a:t>
            </a:r>
          </a:p>
          <a:p>
            <a:pPr marL="361950" lvl="2" indent="-180975">
              <a:buFont typeface="Symbol" panose="05050102010706020507" pitchFamily="18" charset="2"/>
              <a:buChar char="-"/>
            </a:pPr>
            <a:r>
              <a:rPr lang="de-DE" dirty="0"/>
              <a:t>Welche technischen, organisatorischen oder persönlichen Schutzmaßnahmen sind in Ihrem Betrieb bereits vorhanden bzw. zusätzlich</a:t>
            </a:r>
            <a:r>
              <a:rPr lang="de-DE" dirty="0">
                <a:solidFill>
                  <a:srgbClr val="FF0000"/>
                </a:solidFill>
              </a:rPr>
              <a:t> </a:t>
            </a:r>
            <a:r>
              <a:rPr lang="de-DE" dirty="0"/>
              <a:t>notwendig?</a:t>
            </a:r>
          </a:p>
          <a:p>
            <a:pPr marL="361950" lvl="2" indent="-180975">
              <a:buFont typeface="Symbol" panose="05050102010706020507" pitchFamily="18" charset="2"/>
              <a:buChar char="-"/>
            </a:pPr>
            <a:r>
              <a:rPr lang="de-DE" dirty="0"/>
              <a:t>Was genau müssen Ihre Beschäftigten für die sichere Durchführung ihrer Tätigkeiten mit Blick auf Unfallgefährdungen beim Be- und Entladen wissen, können, beachten und umsetzen?</a:t>
            </a:r>
          </a:p>
          <a:p>
            <a:r>
              <a:rPr lang="de-DE" dirty="0"/>
              <a:t>Arbeitsplätze müssen sicher gestaltet sein. Priorität zur Vermeidung von Gefährdungen haben technische und dann erst organisatorische Maßnahmen. Personenbezogene Maßnahmen sind nachrangig oder als Ergänzung zu diesen Maßnahmen zu sehen.</a:t>
            </a:r>
          </a:p>
        </p:txBody>
      </p:sp>
    </p:spTree>
    <p:extLst>
      <p:ext uri="{BB962C8B-B14F-4D97-AF65-F5344CB8AC3E}">
        <p14:creationId xmlns:p14="http://schemas.microsoft.com/office/powerpoint/2010/main" val="84755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AB57-4B35-4AA2-80B1-925C2B4FDB75}"/>
              </a:ext>
            </a:extLst>
          </p:cNvPr>
          <p:cNvSpPr>
            <a:spLocks noGrp="1"/>
          </p:cNvSpPr>
          <p:nvPr>
            <p:ph type="title"/>
          </p:nvPr>
        </p:nvSpPr>
        <p:spPr/>
        <p:txBody>
          <a:bodyPr/>
          <a:lstStyle/>
          <a:p>
            <a:r>
              <a:rPr lang="de-DE" dirty="0"/>
              <a:t>Ergänzende Informationen für Ihre Unterweisungen</a:t>
            </a:r>
          </a:p>
        </p:txBody>
      </p:sp>
      <p:sp>
        <p:nvSpPr>
          <p:cNvPr id="3" name="Inhaltsplatzhalter 2">
            <a:extLst>
              <a:ext uri="{FF2B5EF4-FFF2-40B4-BE49-F238E27FC236}">
                <a16:creationId xmlns:a16="http://schemas.microsoft.com/office/drawing/2014/main" id="{71B2284C-D062-49A6-93F6-A2F38D0565D5}"/>
              </a:ext>
            </a:extLst>
          </p:cNvPr>
          <p:cNvSpPr>
            <a:spLocks noGrp="1"/>
          </p:cNvSpPr>
          <p:nvPr>
            <p:ph sz="half" idx="1"/>
          </p:nvPr>
        </p:nvSpPr>
        <p:spPr>
          <a:xfrm>
            <a:off x="874712" y="1881188"/>
            <a:ext cx="5043600" cy="1762558"/>
          </a:xfrm>
        </p:spPr>
        <p:txBody>
          <a:bodyPr/>
          <a:lstStyle/>
          <a:p>
            <a:pPr marL="0" indent="0">
              <a:buNone/>
            </a:pPr>
            <a:r>
              <a:rPr lang="de-DE" dirty="0"/>
              <a:t>Hier finden Sie weiterführende Informationen zum Unfallschwerpunkt:</a:t>
            </a:r>
          </a:p>
          <a:p>
            <a:pPr marL="0" indent="0">
              <a:buNone/>
            </a:pPr>
            <a:endParaRPr lang="de-DE" sz="1400" dirty="0"/>
          </a:p>
          <a:p>
            <a:pPr marL="0" indent="0">
              <a:buNone/>
            </a:pPr>
            <a:r>
              <a:rPr lang="de-DE" dirty="0">
                <a:hlinkClick r:id="rId2" tooltip="Link zur Themenfeld-Seite Be- und Entladen, Speditionen im Kompendium Arbeitsschutz"/>
              </a:rPr>
              <a:t>Themenfeld Be- und Entladen,</a:t>
            </a:r>
            <a:br>
              <a:rPr lang="de-DE" dirty="0">
                <a:hlinkClick r:id="rId2" tooltip="Link zur Themenfeld-Seite Be- und Entladen, Speditionen im Kompendium Arbeitsschutz"/>
              </a:rPr>
            </a:br>
            <a:r>
              <a:rPr lang="de-DE" dirty="0">
                <a:hlinkClick r:id="rId2" tooltip="Link zur Themenfeld-Seite Be- und Entladen, Speditionen im Kompendium Arbeitsschutz"/>
              </a:rPr>
              <a:t>Speditionen</a:t>
            </a:r>
            <a:endParaRPr lang="de-DE" dirty="0"/>
          </a:p>
          <a:p>
            <a:pPr marL="0" indent="0">
              <a:buNone/>
            </a:pPr>
            <a:endParaRPr lang="de-DE" sz="2800" dirty="0">
              <a:hlinkClick r:id="rId3">
                <a:extLst>
                  <a:ext uri="{A12FA001-AC4F-418D-AE19-62706E023703}">
                    <ahyp:hlinkClr xmlns:ahyp="http://schemas.microsoft.com/office/drawing/2018/hyperlinkcolor" val="tx"/>
                  </a:ext>
                </a:extLst>
              </a:hlinkClick>
            </a:endParaRPr>
          </a:p>
        </p:txBody>
      </p:sp>
      <p:sp>
        <p:nvSpPr>
          <p:cNvPr id="11" name="Inhaltsplatzhalter 3">
            <a:extLst>
              <a:ext uri="{FF2B5EF4-FFF2-40B4-BE49-F238E27FC236}">
                <a16:creationId xmlns:a16="http://schemas.microsoft.com/office/drawing/2014/main" id="{454EEE37-2B55-4EE8-9613-EECBF51C6673}"/>
              </a:ext>
            </a:extLst>
          </p:cNvPr>
          <p:cNvSpPr txBox="1">
            <a:spLocks/>
          </p:cNvSpPr>
          <p:nvPr/>
        </p:nvSpPr>
        <p:spPr>
          <a:xfrm>
            <a:off x="6538628" y="1881187"/>
            <a:ext cx="5041901" cy="4068762"/>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latin typeface="+mn-lt"/>
              </a:rPr>
              <a:t>Im </a:t>
            </a:r>
            <a:r>
              <a:rPr lang="de-DE" dirty="0">
                <a:latin typeface="+mn-lt"/>
                <a:hlinkClick r:id="rId4" tooltip="Link zur Themenfeld-Seite Unterweisungen im Kompendium Arbeitsschutz"/>
              </a:rPr>
              <a:t>Themenfeld Unterweisungen</a:t>
            </a:r>
            <a:r>
              <a:rPr lang="de-DE" dirty="0">
                <a:latin typeface="+mn-lt"/>
              </a:rPr>
              <a:t> finden Sie Wichtiges rund um das Thema Unterweisungen:</a:t>
            </a: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indent="0">
              <a:buFont typeface="Arial" panose="020B0604020202020204" pitchFamily="34" charset="0"/>
              <a:buNone/>
            </a:pPr>
            <a:endParaRPr lang="de-DE" dirty="0">
              <a:latin typeface="+mn-lt"/>
            </a:endParaRPr>
          </a:p>
          <a:p>
            <a:pPr marL="0" lvl="1" indent="0">
              <a:buFont typeface="Arial" panose="020B0604020202020204" pitchFamily="34" charset="0"/>
              <a:buNone/>
            </a:pPr>
            <a:r>
              <a:rPr lang="de-DE" dirty="0"/>
              <a:t>Zum Beispiel:</a:t>
            </a:r>
          </a:p>
          <a:p>
            <a:pPr marL="182563" lvl="1" indent="-182563"/>
            <a:r>
              <a:rPr lang="de-DE" b="1" dirty="0"/>
              <a:t>Vorlage zur Dokumentation von Unterweisungen</a:t>
            </a:r>
          </a:p>
          <a:p>
            <a:pPr marL="182563" lvl="1" indent="-182563"/>
            <a:r>
              <a:rPr lang="de-DE" b="1" dirty="0"/>
              <a:t>Tipps zu geeigneten Unterweisungs-methoden</a:t>
            </a:r>
          </a:p>
          <a:p>
            <a:pPr marL="182563" lvl="1" indent="-182563"/>
            <a:r>
              <a:rPr lang="de-DE" b="1" dirty="0"/>
              <a:t>Wichtige Unterweisungsthemen </a:t>
            </a:r>
          </a:p>
          <a:p>
            <a:pPr marL="182563" lvl="1" indent="-182563"/>
            <a:r>
              <a:rPr lang="de-DE" b="1" dirty="0"/>
              <a:t>Rechtliche Grundlagen</a:t>
            </a:r>
            <a:endParaRPr lang="de-DE" sz="2000" dirty="0"/>
          </a:p>
        </p:txBody>
      </p:sp>
      <p:pic>
        <p:nvPicPr>
          <p:cNvPr id="5" name="Grafik 4">
            <a:extLst>
              <a:ext uri="{FF2B5EF4-FFF2-40B4-BE49-F238E27FC236}">
                <a16:creationId xmlns:a16="http://schemas.microsoft.com/office/drawing/2014/main" id="{7E8A5455-3245-41AC-80AF-20E925B9E1B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12672" y="2761502"/>
            <a:ext cx="1080000" cy="1080000"/>
          </a:xfrm>
          <a:prstGeom prst="rect">
            <a:avLst/>
          </a:prstGeom>
        </p:spPr>
      </p:pic>
      <p:pic>
        <p:nvPicPr>
          <p:cNvPr id="15" name="Grafik 14">
            <a:extLst>
              <a:ext uri="{FF2B5EF4-FFF2-40B4-BE49-F238E27FC236}">
                <a16:creationId xmlns:a16="http://schemas.microsoft.com/office/drawing/2014/main" id="{90FB8BAF-263D-48A5-833D-914C8400E2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62062" y="2460654"/>
            <a:ext cx="1080000" cy="1080000"/>
          </a:xfrm>
          <a:prstGeom prst="rect">
            <a:avLst/>
          </a:prstGeom>
        </p:spPr>
      </p:pic>
    </p:spTree>
    <p:extLst>
      <p:ext uri="{BB962C8B-B14F-4D97-AF65-F5344CB8AC3E}">
        <p14:creationId xmlns:p14="http://schemas.microsoft.com/office/powerpoint/2010/main" val="160635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EE96A-13A9-4EB1-922D-8AE8106A9D3E}"/>
              </a:ext>
            </a:extLst>
          </p:cNvPr>
          <p:cNvSpPr>
            <a:spLocks noGrp="1"/>
          </p:cNvSpPr>
          <p:nvPr>
            <p:ph type="title"/>
          </p:nvPr>
        </p:nvSpPr>
        <p:spPr/>
        <p:txBody>
          <a:bodyPr/>
          <a:lstStyle/>
          <a:p>
            <a:r>
              <a:rPr lang="de-DE" dirty="0"/>
              <a:t>Weitere Unterstützungsangebote der BGHW</a:t>
            </a:r>
          </a:p>
        </p:txBody>
      </p:sp>
      <p:sp>
        <p:nvSpPr>
          <p:cNvPr id="3" name="Inhaltsplatzhalter 2">
            <a:extLst>
              <a:ext uri="{FF2B5EF4-FFF2-40B4-BE49-F238E27FC236}">
                <a16:creationId xmlns:a16="http://schemas.microsoft.com/office/drawing/2014/main" id="{3784A578-725B-42ED-AA9D-707EE12A15A0}"/>
              </a:ext>
            </a:extLst>
          </p:cNvPr>
          <p:cNvSpPr>
            <a:spLocks noGrp="1"/>
          </p:cNvSpPr>
          <p:nvPr>
            <p:ph sz="half" idx="1"/>
          </p:nvPr>
        </p:nvSpPr>
        <p:spPr/>
        <p:txBody>
          <a:bodyPr/>
          <a:lstStyle/>
          <a:p>
            <a:pPr marL="0" indent="0">
              <a:buNone/>
            </a:pPr>
            <a:r>
              <a:rPr lang="de-DE" dirty="0"/>
              <a:t>Unterstützung zur Gefährdungsbeurteilung erhalten Sie hier: </a:t>
            </a:r>
          </a:p>
          <a:p>
            <a:pPr marL="0" indent="0">
              <a:buNone/>
            </a:pPr>
            <a:r>
              <a:rPr lang="de-DE" dirty="0">
                <a:hlinkClick r:id="rId2" tooltip="Link zur BGHW-Webseite, Rubrik &quot;Gefährdungsbeurteilung&quot;"/>
              </a:rPr>
              <a:t>Informationen zur Gefährdungs-</a:t>
            </a:r>
            <a:br>
              <a:rPr lang="de-DE" dirty="0">
                <a:hlinkClick r:id="rId2" tooltip="Link zur BGHW-Webseite, Rubrik &quot;Gefährdungsbeurteilung&quot;"/>
              </a:rPr>
            </a:br>
            <a:r>
              <a:rPr lang="de-DE" dirty="0">
                <a:hlinkClick r:id="rId2" tooltip="Link zur BGHW-Webseite, Rubrik &quot;Gefährdungsbeurteilung&quot;"/>
              </a:rPr>
              <a:t>beurteilung</a:t>
            </a:r>
            <a:endParaRPr lang="de-DE" dirty="0"/>
          </a:p>
          <a:p>
            <a:pPr marL="0" indent="0">
              <a:buNone/>
            </a:pPr>
            <a:endParaRPr lang="de-DE" sz="2800" dirty="0"/>
          </a:p>
          <a:p>
            <a:pPr marL="0" indent="0">
              <a:buNone/>
            </a:pPr>
            <a:r>
              <a:rPr lang="de-DE" dirty="0">
                <a:hlinkClick r:id="rId3" tooltip="Link zur Gefährdungsbeurteilung Online der BGHW"/>
              </a:rPr>
              <a:t>Gefährdungsbeurteilung Online</a:t>
            </a:r>
            <a:r>
              <a:rPr lang="de-DE" dirty="0"/>
              <a:t> – die</a:t>
            </a:r>
            <a:br>
              <a:rPr lang="de-DE" dirty="0"/>
            </a:br>
            <a:r>
              <a:rPr lang="de-DE" dirty="0"/>
              <a:t>elektronische Handlungshilfe, mit der</a:t>
            </a:r>
            <a:br>
              <a:rPr lang="de-DE" dirty="0"/>
            </a:br>
            <a:r>
              <a:rPr lang="de-DE" dirty="0"/>
              <a:t>eine individuelle und detaillierte</a:t>
            </a:r>
            <a:br>
              <a:rPr lang="de-DE" dirty="0"/>
            </a:br>
            <a:r>
              <a:rPr lang="de-DE" dirty="0"/>
              <a:t>Beurteilung der Gefährdungen ermög-</a:t>
            </a:r>
            <a:br>
              <a:rPr lang="de-DE" dirty="0"/>
            </a:br>
            <a:r>
              <a:rPr lang="de-DE" dirty="0"/>
              <a:t>licht wird. Die GBO enthält konkrete</a:t>
            </a:r>
            <a:br>
              <a:rPr lang="de-DE" dirty="0"/>
            </a:br>
            <a:r>
              <a:rPr lang="de-DE" dirty="0"/>
              <a:t>Bausteine auch z. B. zu den Themen </a:t>
            </a:r>
            <a:br>
              <a:rPr lang="de-DE" dirty="0"/>
            </a:br>
            <a:r>
              <a:rPr lang="de-DE" dirty="0"/>
              <a:t>„Beladung von Lkws“ und „Ladungs-</a:t>
            </a:r>
            <a:br>
              <a:rPr lang="de-DE" dirty="0"/>
            </a:br>
            <a:r>
              <a:rPr lang="de-DE" dirty="0"/>
              <a:t>sicherung“.</a:t>
            </a:r>
          </a:p>
          <a:p>
            <a:pPr marL="0" indent="0">
              <a:buNone/>
            </a:pPr>
            <a:endParaRPr lang="de-DE" dirty="0"/>
          </a:p>
        </p:txBody>
      </p:sp>
      <p:sp>
        <p:nvSpPr>
          <p:cNvPr id="11" name="Inhaltsplatzhalter 3">
            <a:extLst>
              <a:ext uri="{FF2B5EF4-FFF2-40B4-BE49-F238E27FC236}">
                <a16:creationId xmlns:a16="http://schemas.microsoft.com/office/drawing/2014/main" id="{F7C2EEA4-D354-4184-A57E-82B1CAD12B1F}"/>
              </a:ext>
            </a:extLst>
          </p:cNvPr>
          <p:cNvSpPr txBox="1">
            <a:spLocks/>
          </p:cNvSpPr>
          <p:nvPr/>
        </p:nvSpPr>
        <p:spPr>
          <a:xfrm>
            <a:off x="6538628" y="1881187"/>
            <a:ext cx="5041901" cy="1547813"/>
          </a:xfrm>
          <a:prstGeom prst="rect">
            <a:avLst/>
          </a:prstGeom>
        </p:spPr>
        <p:txBody>
          <a:bodyPr vert="horz" lIns="0" tIns="0" rIns="91440" bIns="45720" rtlCol="0">
            <a:noAutofit/>
          </a:bodyPr>
          <a:lstStyle>
            <a:lvl1pPr marL="180000" indent="-219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360000" indent="-220663" algn="l" defTabSz="914400" rtl="0" eaLnBrk="1" latinLnBrk="0" hangingPunct="1">
              <a:lnSpc>
                <a:spcPct val="90000"/>
              </a:lnSpc>
              <a:spcBef>
                <a:spcPts val="1000"/>
              </a:spcBef>
              <a:buFont typeface="Arial" panose="020B0604020202020204" pitchFamily="34" charset="0"/>
              <a:buChar char="•"/>
              <a:tabLst/>
              <a:defRPr sz="1800" b="0" i="0" kern="1200" baseline="0">
                <a:solidFill>
                  <a:schemeClr val="tx1"/>
                </a:solidFill>
                <a:latin typeface="+mn-lt"/>
                <a:ea typeface="+mn-ea"/>
                <a:cs typeface="+mn-cs"/>
              </a:defRPr>
            </a:lvl2pPr>
            <a:lvl3pPr marL="540000" indent="-220663" algn="l" defTabSz="914400" rtl="0" eaLnBrk="1" latinLnBrk="0" hangingPunct="1">
              <a:lnSpc>
                <a:spcPct val="90000"/>
              </a:lnSpc>
              <a:spcBef>
                <a:spcPts val="1000"/>
              </a:spcBef>
              <a:buFont typeface="Arial" panose="020B0604020202020204" pitchFamily="34" charset="0"/>
              <a:buChar char="•"/>
              <a:tabLst/>
              <a:defRPr sz="1800" kern="1200">
                <a:solidFill>
                  <a:schemeClr val="tx1"/>
                </a:solidFill>
                <a:latin typeface="+mn-lt"/>
                <a:ea typeface="+mn-ea"/>
                <a:cs typeface="+mn-cs"/>
              </a:defRPr>
            </a:lvl3pPr>
            <a:lvl4pPr marL="6912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i="0" kern="1200" baseline="0">
                <a:solidFill>
                  <a:schemeClr val="tx1"/>
                </a:solidFill>
                <a:latin typeface="+mn-lt"/>
                <a:ea typeface="+mn-ea"/>
                <a:cs typeface="+mn-cs"/>
              </a:defRPr>
            </a:lvl4pPr>
            <a:lvl5pPr marL="900000" marR="0" indent="-219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1152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Sie haben weitere Fragen oder benötigen Beratung zum Thema Gefährdungsbeurteilung und Unterweisungen? Nehmen Sie gerne Kontakt zu uns auf! </a:t>
            </a:r>
          </a:p>
          <a:p>
            <a:pPr marL="0" indent="0">
              <a:buNone/>
            </a:pPr>
            <a:r>
              <a:rPr lang="de-DE" dirty="0"/>
              <a:t>Hier gelangen Sie zur </a:t>
            </a:r>
            <a:r>
              <a:rPr lang="de-DE" dirty="0">
                <a:hlinkClick r:id="rId4" tooltip="Link zur BGHW-Webseite, Rubrik &quot;Ansprechpartnersuche&quot;"/>
              </a:rPr>
              <a:t>Ansprechpartnersuche</a:t>
            </a:r>
            <a:r>
              <a:rPr lang="de-DE" dirty="0"/>
              <a:t>:</a:t>
            </a:r>
          </a:p>
        </p:txBody>
      </p:sp>
      <p:pic>
        <p:nvPicPr>
          <p:cNvPr id="6" name="Inhaltsplatzhalter 5">
            <a:extLst>
              <a:ext uri="{FF2B5EF4-FFF2-40B4-BE49-F238E27FC236}">
                <a16:creationId xmlns:a16="http://schemas.microsoft.com/office/drawing/2014/main" id="{6918D9B0-7AB4-40E9-AFD5-0FD9A7892615}"/>
              </a:ext>
              <a:ext uri="{C183D7F6-B498-43B3-948B-1728B52AA6E4}">
                <adec:decorative xmlns:adec="http://schemas.microsoft.com/office/drawing/2017/decorative" val="1"/>
              </a:ext>
            </a:extLst>
          </p:cNvPr>
          <p:cNvPicPr>
            <a:picLocks noGrp="1" noChangeAspect="1"/>
          </p:cNvPicPr>
          <p:nvPr>
            <p:ph sz="half" idx="13"/>
          </p:nvPr>
        </p:nvPicPr>
        <p:blipFill>
          <a:blip r:embed="rId5"/>
          <a:stretch>
            <a:fillRect/>
          </a:stretch>
        </p:blipFill>
        <p:spPr>
          <a:xfrm>
            <a:off x="4784400" y="2462400"/>
            <a:ext cx="720000" cy="720000"/>
          </a:xfrm>
          <a:ln>
            <a:noFill/>
          </a:ln>
        </p:spPr>
      </p:pic>
      <p:pic>
        <p:nvPicPr>
          <p:cNvPr id="8" name="Grafik 7">
            <a:extLst>
              <a:ext uri="{FF2B5EF4-FFF2-40B4-BE49-F238E27FC236}">
                <a16:creationId xmlns:a16="http://schemas.microsoft.com/office/drawing/2014/main" id="{728F1F7E-41C9-4FD6-9EF0-3F14FA5D5B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84400" y="3617213"/>
            <a:ext cx="720000" cy="720000"/>
          </a:xfrm>
          <a:prstGeom prst="rect">
            <a:avLst/>
          </a:prstGeom>
          <a:ln>
            <a:noFill/>
          </a:ln>
        </p:spPr>
      </p:pic>
      <p:pic>
        <p:nvPicPr>
          <p:cNvPr id="10" name="Grafik 9">
            <a:extLst>
              <a:ext uri="{FF2B5EF4-FFF2-40B4-BE49-F238E27FC236}">
                <a16:creationId xmlns:a16="http://schemas.microsoft.com/office/drawing/2014/main" id="{3A5D1525-02E6-4C66-8BC8-00E4B679F40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49688" y="3362400"/>
            <a:ext cx="1080000" cy="1080000"/>
          </a:xfrm>
          <a:prstGeom prst="rect">
            <a:avLst/>
          </a:prstGeom>
          <a:ln>
            <a:noFill/>
          </a:ln>
        </p:spPr>
      </p:pic>
    </p:spTree>
    <p:extLst>
      <p:ext uri="{BB962C8B-B14F-4D97-AF65-F5344CB8AC3E}">
        <p14:creationId xmlns:p14="http://schemas.microsoft.com/office/powerpoint/2010/main" val="8475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1B51-A043-43F4-95B6-1BAD36FE53FE}"/>
              </a:ext>
            </a:extLst>
          </p:cNvPr>
          <p:cNvSpPr>
            <a:spLocks noGrp="1"/>
          </p:cNvSpPr>
          <p:nvPr>
            <p:ph type="title"/>
          </p:nvPr>
        </p:nvSpPr>
        <p:spPr/>
        <p:txBody>
          <a:bodyPr/>
          <a:lstStyle/>
          <a:p>
            <a:r>
              <a:rPr lang="de-DE" dirty="0"/>
              <a:t>Schwerpunkte bei tödlichen Unfällen in Handel und Warenlogistik</a:t>
            </a:r>
          </a:p>
        </p:txBody>
      </p:sp>
      <p:graphicFrame>
        <p:nvGraphicFramePr>
          <p:cNvPr id="14" name="Inhaltsplatzhalter 6" descr="Tortendiagramm mit der prozentualen Verteilung tödlicher Unfälle in Mitgliedsunternehmen der BGHW&#10;">
            <a:extLst>
              <a:ext uri="{FF2B5EF4-FFF2-40B4-BE49-F238E27FC236}">
                <a16:creationId xmlns:a16="http://schemas.microsoft.com/office/drawing/2014/main" id="{1E8F36CF-EA57-4CC3-934E-46D9FD67830D}"/>
              </a:ext>
            </a:extLst>
          </p:cNvPr>
          <p:cNvGraphicFramePr>
            <a:graphicFrameLocks/>
          </p:cNvGraphicFramePr>
          <p:nvPr>
            <p:extLst>
              <p:ext uri="{D42A27DB-BD31-4B8C-83A1-F6EECF244321}">
                <p14:modId xmlns:p14="http://schemas.microsoft.com/office/powerpoint/2010/main" val="902646535"/>
              </p:ext>
            </p:extLst>
          </p:nvPr>
        </p:nvGraphicFramePr>
        <p:xfrm>
          <a:off x="5419926" y="2272693"/>
          <a:ext cx="5325840" cy="3642888"/>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feld 27" descr="Unfälle beim Be- und Entladen: 12%">
            <a:extLst>
              <a:ext uri="{FF2B5EF4-FFF2-40B4-BE49-F238E27FC236}">
                <a16:creationId xmlns:a16="http://schemas.microsoft.com/office/drawing/2014/main" id="{CBB7EA31-8196-4591-9626-11EB8E61EF40}"/>
              </a:ext>
            </a:extLst>
          </p:cNvPr>
          <p:cNvSpPr txBox="1"/>
          <p:nvPr/>
        </p:nvSpPr>
        <p:spPr>
          <a:xfrm>
            <a:off x="4577383" y="2186060"/>
            <a:ext cx="2786334" cy="307777"/>
          </a:xfrm>
          <a:prstGeom prst="rect">
            <a:avLst/>
          </a:prstGeom>
          <a:solidFill>
            <a:schemeClr val="bg1">
              <a:lumMod val="95000"/>
            </a:schemeClr>
          </a:solidFill>
          <a:ln w="28575">
            <a:solidFill>
              <a:srgbClr val="FF0000"/>
            </a:solidFill>
          </a:ln>
        </p:spPr>
        <p:txBody>
          <a:bodyPr wrap="square" rtlCol="0">
            <a:spAutoFit/>
          </a:bodyPr>
          <a:lstStyle/>
          <a:p>
            <a:pPr algn="ctr" fontAlgn="base">
              <a:spcBef>
                <a:spcPct val="0"/>
              </a:spcBef>
              <a:spcAft>
                <a:spcPct val="0"/>
              </a:spcAft>
            </a:pPr>
            <a:r>
              <a:rPr lang="de-DE" sz="1400" b="1" dirty="0">
                <a:solidFill>
                  <a:srgbClr val="D40F14"/>
                </a:solidFill>
                <a:cs typeface="Arial" charset="0"/>
              </a:rPr>
              <a:t>Unfälle beim Be- und Entladen</a:t>
            </a:r>
          </a:p>
        </p:txBody>
      </p:sp>
      <p:sp>
        <p:nvSpPr>
          <p:cNvPr id="31" name="Legende: Linie 30" descr="Kasten mit Information &quot;Beim Be- und Entladen entstehen rund sieben Prozent der tödlichen Unfälle in Mitgliedsunternehmen der BGHW!&quot;">
            <a:extLst>
              <a:ext uri="{FF2B5EF4-FFF2-40B4-BE49-F238E27FC236}">
                <a16:creationId xmlns:a16="http://schemas.microsoft.com/office/drawing/2014/main" id="{C87F3FCC-7B6C-498B-9976-990B3D420A54}"/>
              </a:ext>
            </a:extLst>
          </p:cNvPr>
          <p:cNvSpPr/>
          <p:nvPr/>
        </p:nvSpPr>
        <p:spPr>
          <a:xfrm>
            <a:off x="130719" y="3074136"/>
            <a:ext cx="3770529" cy="1156360"/>
          </a:xfrm>
          <a:prstGeom prst="borderCallout1">
            <a:avLst>
              <a:gd name="adj1" fmla="val 552"/>
              <a:gd name="adj2" fmla="val 49409"/>
              <a:gd name="adj3" fmla="val -63242"/>
              <a:gd name="adj4" fmla="val 11709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Beim Be- und Entladen entstehen rund sieben Prozent der tödlichen Unfälle in Mitgliedsunternehmen der BGHW! </a:t>
            </a:r>
          </a:p>
        </p:txBody>
      </p:sp>
      <p:sp>
        <p:nvSpPr>
          <p:cNvPr id="15" name="Textfeld 14">
            <a:extLst>
              <a:ext uri="{FF2B5EF4-FFF2-40B4-BE49-F238E27FC236}">
                <a16:creationId xmlns:a16="http://schemas.microsoft.com/office/drawing/2014/main" id="{7944E95A-718D-49A6-B5EA-7E99E3CF5F7B}"/>
              </a:ext>
            </a:extLst>
          </p:cNvPr>
          <p:cNvSpPr txBox="1"/>
          <p:nvPr/>
        </p:nvSpPr>
        <p:spPr>
          <a:xfrm>
            <a:off x="10004685" y="3600100"/>
            <a:ext cx="1984115" cy="523220"/>
          </a:xfrm>
          <a:prstGeom prst="rect">
            <a:avLst/>
          </a:prstGeom>
          <a:noFill/>
        </p:spPr>
        <p:txBody>
          <a:bodyPr wrap="square" rtlCol="0">
            <a:spAutoFit/>
          </a:bodyPr>
          <a:lstStyle/>
          <a:p>
            <a:pPr fontAlgn="base">
              <a:spcBef>
                <a:spcPct val="0"/>
              </a:spcBef>
              <a:spcAft>
                <a:spcPct val="0"/>
              </a:spcAft>
            </a:pPr>
            <a:r>
              <a:rPr lang="de-DE" sz="1400" b="1" dirty="0">
                <a:solidFill>
                  <a:srgbClr val="0083C2"/>
                </a:solidFill>
                <a:cs typeface="Arial" charset="0"/>
              </a:rPr>
              <a:t>Unfälle im Straßen-</a:t>
            </a:r>
          </a:p>
          <a:p>
            <a:pPr fontAlgn="base">
              <a:spcBef>
                <a:spcPct val="0"/>
              </a:spcBef>
              <a:spcAft>
                <a:spcPct val="0"/>
              </a:spcAft>
            </a:pPr>
            <a:r>
              <a:rPr lang="de-DE" sz="1400" b="1" dirty="0">
                <a:solidFill>
                  <a:srgbClr val="0083C2"/>
                </a:solidFill>
                <a:cs typeface="Arial" charset="0"/>
              </a:rPr>
              <a:t>verkehr</a:t>
            </a:r>
          </a:p>
        </p:txBody>
      </p:sp>
      <p:sp>
        <p:nvSpPr>
          <p:cNvPr id="16" name="Textfeld 15">
            <a:extLst>
              <a:ext uri="{FF2B5EF4-FFF2-40B4-BE49-F238E27FC236}">
                <a16:creationId xmlns:a16="http://schemas.microsoft.com/office/drawing/2014/main" id="{25A4D5D5-ED10-4D17-8BDA-4A74505724A3}"/>
              </a:ext>
            </a:extLst>
          </p:cNvPr>
          <p:cNvSpPr txBox="1"/>
          <p:nvPr/>
        </p:nvSpPr>
        <p:spPr>
          <a:xfrm>
            <a:off x="7650537" y="5962713"/>
            <a:ext cx="1125875" cy="307777"/>
          </a:xfrm>
          <a:prstGeom prst="rect">
            <a:avLst/>
          </a:prstGeom>
          <a:noFill/>
        </p:spPr>
        <p:txBody>
          <a:bodyPr wrap="square" rtlCol="0">
            <a:spAutoFit/>
          </a:bodyPr>
          <a:lstStyle/>
          <a:p>
            <a:pPr algn="ctr" fontAlgn="base">
              <a:spcBef>
                <a:spcPct val="0"/>
              </a:spcBef>
              <a:spcAft>
                <a:spcPct val="0"/>
              </a:spcAft>
            </a:pPr>
            <a:r>
              <a:rPr lang="de-DE" sz="1400" b="1" dirty="0">
                <a:solidFill>
                  <a:srgbClr val="007B7D"/>
                </a:solidFill>
                <a:cs typeface="Arial" charset="0"/>
              </a:rPr>
              <a:t>Abstürze</a:t>
            </a:r>
          </a:p>
        </p:txBody>
      </p:sp>
      <p:sp>
        <p:nvSpPr>
          <p:cNvPr id="18" name="Textfeld 17">
            <a:extLst>
              <a:ext uri="{FF2B5EF4-FFF2-40B4-BE49-F238E27FC236}">
                <a16:creationId xmlns:a16="http://schemas.microsoft.com/office/drawing/2014/main" id="{ED33FB85-B536-4564-867F-8A985C3762AA}"/>
              </a:ext>
            </a:extLst>
          </p:cNvPr>
          <p:cNvSpPr txBox="1"/>
          <p:nvPr/>
        </p:nvSpPr>
        <p:spPr>
          <a:xfrm>
            <a:off x="3710060" y="5070173"/>
            <a:ext cx="3058399" cy="523220"/>
          </a:xfrm>
          <a:prstGeom prst="rect">
            <a:avLst/>
          </a:prstGeom>
          <a:noFill/>
        </p:spPr>
        <p:txBody>
          <a:bodyPr wrap="square" rtlCol="0">
            <a:spAutoFit/>
          </a:bodyPr>
          <a:lstStyle/>
          <a:p>
            <a:pPr fontAlgn="base">
              <a:spcBef>
                <a:spcPct val="0"/>
              </a:spcBef>
              <a:spcAft>
                <a:spcPct val="0"/>
              </a:spcAft>
            </a:pPr>
            <a:r>
              <a:rPr lang="de-DE" sz="1400" b="1" dirty="0">
                <a:solidFill>
                  <a:srgbClr val="479A2A"/>
                </a:solidFill>
                <a:cs typeface="Arial" charset="0"/>
              </a:rPr>
              <a:t>Unfälle bei Bau-, Montage- und Instandhaltungsarbeiten </a:t>
            </a:r>
          </a:p>
        </p:txBody>
      </p:sp>
      <p:sp>
        <p:nvSpPr>
          <p:cNvPr id="26" name="Textfeld 25">
            <a:extLst>
              <a:ext uri="{FF2B5EF4-FFF2-40B4-BE49-F238E27FC236}">
                <a16:creationId xmlns:a16="http://schemas.microsoft.com/office/drawing/2014/main" id="{F27974FC-CB37-4CAA-839E-EE15B68C841B}"/>
              </a:ext>
            </a:extLst>
          </p:cNvPr>
          <p:cNvSpPr txBox="1"/>
          <p:nvPr/>
        </p:nvSpPr>
        <p:spPr>
          <a:xfrm>
            <a:off x="3977733" y="3762025"/>
            <a:ext cx="2304744" cy="523220"/>
          </a:xfrm>
          <a:prstGeom prst="rect">
            <a:avLst/>
          </a:prstGeom>
          <a:noFill/>
        </p:spPr>
        <p:txBody>
          <a:bodyPr wrap="square" rtlCol="0">
            <a:spAutoFit/>
          </a:bodyPr>
          <a:lstStyle/>
          <a:p>
            <a:pPr fontAlgn="base">
              <a:spcBef>
                <a:spcPct val="0"/>
              </a:spcBef>
              <a:spcAft>
                <a:spcPct val="0"/>
              </a:spcAft>
            </a:pPr>
            <a:r>
              <a:rPr lang="de-DE" sz="1400" b="1" dirty="0">
                <a:solidFill>
                  <a:srgbClr val="9BB305"/>
                </a:solidFill>
                <a:cs typeface="Arial" charset="0"/>
              </a:rPr>
              <a:t>Unfälle durch Erfassen, Quetschen, Überrollen</a:t>
            </a:r>
          </a:p>
        </p:txBody>
      </p:sp>
      <p:sp>
        <p:nvSpPr>
          <p:cNvPr id="27" name="Textfeld 26">
            <a:extLst>
              <a:ext uri="{FF2B5EF4-FFF2-40B4-BE49-F238E27FC236}">
                <a16:creationId xmlns:a16="http://schemas.microsoft.com/office/drawing/2014/main" id="{65D0C54B-AFB7-448F-B68D-D68099253F55}"/>
              </a:ext>
            </a:extLst>
          </p:cNvPr>
          <p:cNvSpPr txBox="1"/>
          <p:nvPr/>
        </p:nvSpPr>
        <p:spPr>
          <a:xfrm>
            <a:off x="3901248" y="2727073"/>
            <a:ext cx="2676021" cy="307777"/>
          </a:xfrm>
          <a:prstGeom prst="rect">
            <a:avLst/>
          </a:prstGeom>
          <a:noFill/>
        </p:spPr>
        <p:txBody>
          <a:bodyPr wrap="square" rtlCol="0">
            <a:spAutoFit/>
          </a:bodyPr>
          <a:lstStyle/>
          <a:p>
            <a:pPr fontAlgn="base">
              <a:spcBef>
                <a:spcPct val="0"/>
              </a:spcBef>
              <a:spcAft>
                <a:spcPct val="0"/>
              </a:spcAft>
            </a:pPr>
            <a:r>
              <a:rPr lang="de-DE" sz="1400" b="1" dirty="0">
                <a:solidFill>
                  <a:srgbClr val="A30A6A"/>
                </a:solidFill>
                <a:cs typeface="Arial" charset="0"/>
              </a:rPr>
              <a:t>Unfälle mit Flurförderzeugen</a:t>
            </a:r>
          </a:p>
        </p:txBody>
      </p:sp>
      <p:sp>
        <p:nvSpPr>
          <p:cNvPr id="29" name="Textfeld 16">
            <a:extLst>
              <a:ext uri="{FF2B5EF4-FFF2-40B4-BE49-F238E27FC236}">
                <a16:creationId xmlns:a16="http://schemas.microsoft.com/office/drawing/2014/main" id="{E3C1F6E2-81F4-4888-ADD8-9C5C083F9143}"/>
              </a:ext>
            </a:extLst>
          </p:cNvPr>
          <p:cNvSpPr txBox="1"/>
          <p:nvPr/>
        </p:nvSpPr>
        <p:spPr>
          <a:xfrm>
            <a:off x="7363717" y="1921599"/>
            <a:ext cx="167783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sz="1400" b="1" i="0" u="none" strike="noStrike" kern="0" cap="none" spc="0" normalizeH="0" baseline="0" noProof="0" dirty="0">
                <a:ln>
                  <a:noFill/>
                </a:ln>
                <a:solidFill>
                  <a:srgbClr val="000000"/>
                </a:solidFill>
                <a:effectLst/>
                <a:uLnTx/>
                <a:uFillTx/>
                <a:latin typeface="Arial"/>
                <a:ea typeface="+mn-ea"/>
                <a:cs typeface="+mn-cs"/>
              </a:rPr>
              <a:t>Sonstige Unfälle</a:t>
            </a:r>
          </a:p>
        </p:txBody>
      </p:sp>
      <p:sp>
        <p:nvSpPr>
          <p:cNvPr id="13" name="Textfeld 12" descr="Grafik und Datenquelle: BGHW&#10;Zeitraum der Datenermittlung: 2012-2019">
            <a:extLst>
              <a:ext uri="{FF2B5EF4-FFF2-40B4-BE49-F238E27FC236}">
                <a16:creationId xmlns:a16="http://schemas.microsoft.com/office/drawing/2014/main" id="{7A5EAAC9-A8DD-46EC-83A5-550AA4024463}"/>
              </a:ext>
            </a:extLst>
          </p:cNvPr>
          <p:cNvSpPr txBox="1"/>
          <p:nvPr/>
        </p:nvSpPr>
        <p:spPr>
          <a:xfrm>
            <a:off x="9690077" y="5928939"/>
            <a:ext cx="2515254" cy="380480"/>
          </a:xfrm>
          <a:prstGeom prst="rect">
            <a:avLst/>
          </a:prstGeom>
          <a:noFill/>
        </p:spPr>
        <p:txBody>
          <a:bodyPr wrap="square" lIns="36000" tIns="36000" rIns="36000" bIns="36000" rtlCol="0">
            <a:spAutoFit/>
          </a:bodyPr>
          <a:lstStyle/>
          <a:p>
            <a:r>
              <a:rPr lang="de-DE" sz="1000" dirty="0"/>
              <a:t>Grafik und Datenquelle: BGHW</a:t>
            </a:r>
          </a:p>
          <a:p>
            <a:r>
              <a:rPr lang="de-DE" sz="1000" dirty="0"/>
              <a:t>Zeitraum der Datenermittlung: 2012-2019</a:t>
            </a:r>
          </a:p>
        </p:txBody>
      </p:sp>
    </p:spTree>
    <p:extLst>
      <p:ext uri="{BB962C8B-B14F-4D97-AF65-F5344CB8AC3E}">
        <p14:creationId xmlns:p14="http://schemas.microsoft.com/office/powerpoint/2010/main" val="382857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0AA39-7830-4655-B5F6-EC36CE126694}"/>
              </a:ext>
            </a:extLst>
          </p:cNvPr>
          <p:cNvSpPr>
            <a:spLocks noGrp="1"/>
          </p:cNvSpPr>
          <p:nvPr>
            <p:ph type="title"/>
          </p:nvPr>
        </p:nvSpPr>
        <p:spPr/>
        <p:txBody>
          <a:bodyPr/>
          <a:lstStyle/>
          <a:p>
            <a:r>
              <a:rPr lang="de-DE" dirty="0"/>
              <a:t>Unfälle beim Be- und Entladen</a:t>
            </a:r>
          </a:p>
        </p:txBody>
      </p:sp>
      <p:sp>
        <p:nvSpPr>
          <p:cNvPr id="3" name="Textplatzhalter 2">
            <a:extLst>
              <a:ext uri="{FF2B5EF4-FFF2-40B4-BE49-F238E27FC236}">
                <a16:creationId xmlns:a16="http://schemas.microsoft.com/office/drawing/2014/main" id="{F3352F20-9E72-455A-A976-1B50C37F387E}"/>
              </a:ext>
            </a:extLst>
          </p:cNvPr>
          <p:cNvSpPr>
            <a:spLocks noGrp="1"/>
          </p:cNvSpPr>
          <p:nvPr>
            <p:ph type="body" idx="1"/>
          </p:nvPr>
        </p:nvSpPr>
        <p:spPr/>
        <p:txBody>
          <a:bodyPr/>
          <a:lstStyle/>
          <a:p>
            <a:r>
              <a:rPr lang="de-DE" dirty="0"/>
              <a:t>Unfallursache: Falsches Anschlagen von Lasten</a:t>
            </a:r>
          </a:p>
        </p:txBody>
      </p:sp>
      <p:grpSp>
        <p:nvGrpSpPr>
          <p:cNvPr id="8" name="Gruppieren 7">
            <a:extLst>
              <a:ext uri="{FF2B5EF4-FFF2-40B4-BE49-F238E27FC236}">
                <a16:creationId xmlns:a16="http://schemas.microsoft.com/office/drawing/2014/main" id="{B4CAC167-25C4-4626-98DF-3DAB6CE3DEB2}"/>
              </a:ext>
              <a:ext uri="{C183D7F6-B498-43B3-948B-1728B52AA6E4}">
                <adec:decorative xmlns:adec="http://schemas.microsoft.com/office/drawing/2017/decorative" val="1"/>
              </a:ext>
            </a:extLst>
          </p:cNvPr>
          <p:cNvGrpSpPr/>
          <p:nvPr/>
        </p:nvGrpSpPr>
        <p:grpSpPr>
          <a:xfrm>
            <a:off x="7436708" y="3492716"/>
            <a:ext cx="4755292" cy="3365284"/>
            <a:chOff x="7436708" y="3492716"/>
            <a:chExt cx="4755292" cy="3365284"/>
          </a:xfrm>
        </p:grpSpPr>
        <p:pic>
          <p:nvPicPr>
            <p:cNvPr id="7" name="Grafik 6">
              <a:extLst>
                <a:ext uri="{FF2B5EF4-FFF2-40B4-BE49-F238E27FC236}">
                  <a16:creationId xmlns:a16="http://schemas.microsoft.com/office/drawing/2014/main" id="{FEE39EA2-ACA4-4F06-9658-DDD10DF848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6708" y="3492716"/>
              <a:ext cx="4755292" cy="3365284"/>
            </a:xfrm>
            <a:prstGeom prst="rect">
              <a:avLst/>
            </a:prstGeom>
          </p:spPr>
        </p:pic>
        <p:sp>
          <p:nvSpPr>
            <p:cNvPr id="5" name="Textfeld 4">
              <a:extLst>
                <a:ext uri="{FF2B5EF4-FFF2-40B4-BE49-F238E27FC236}">
                  <a16:creationId xmlns:a16="http://schemas.microsoft.com/office/drawing/2014/main" id="{845A10AD-5920-4D58-9E9A-D19AD6779EE7}"/>
                </a:ext>
              </a:extLst>
            </p:cNvPr>
            <p:cNvSpPr txBox="1"/>
            <p:nvPr/>
          </p:nvSpPr>
          <p:spPr>
            <a:xfrm>
              <a:off x="12059469" y="5270647"/>
              <a:ext cx="123111" cy="1566808"/>
            </a:xfrm>
            <a:prstGeom prst="rect">
              <a:avLst/>
            </a:prstGeom>
            <a:noFill/>
          </p:spPr>
          <p:txBody>
            <a:bodyPr vert="vert270" wrap="square" lIns="0" tIns="0" rIns="0" bIns="0" rtlCol="0" anchor="ctr" anchorCtr="0">
              <a:spAutoFit/>
            </a:bodyPr>
            <a:lstStyle/>
            <a:p>
              <a:r>
                <a:rPr lang="de-DE" sz="800" dirty="0">
                  <a:solidFill>
                    <a:schemeClr val="bg1"/>
                  </a:solidFill>
                </a:rPr>
                <a:t>Foto: BGHW</a:t>
              </a:r>
            </a:p>
          </p:txBody>
        </p:sp>
      </p:grpSp>
    </p:spTree>
    <p:extLst>
      <p:ext uri="{BB962C8B-B14F-4D97-AF65-F5344CB8AC3E}">
        <p14:creationId xmlns:p14="http://schemas.microsoft.com/office/powerpoint/2010/main" val="8046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Typische Unfallbeispiele und Gefährdungen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dirty="0"/>
              <a:t>Rainer B., Mitarbeiter eines Großhandelsunternehmens, hat den Auftrag, mit dem Hallenkran ein Maschinenteil von einem Lkw abzuladen. Nachdem er die Spanngurte entfernt hat, bereitet er das Maschinenteil für das Anschlagen am Hallenkran vor. Dazu steckt Rainer zwei Eisenstangen durch das Maschinenteil. Zum Anheben wird ein Brückenkran mit zwei Laufkatzen verwendet. In jeden Kranhaken werden zwei Hebebänder eingehängt, und die Laufkatzen auf synchron gestellt. </a:t>
            </a:r>
          </a:p>
          <a:p>
            <a:pPr marL="0" indent="0">
              <a:buNone/>
            </a:pPr>
            <a:r>
              <a:rPr lang="de-DE" dirty="0"/>
              <a:t>Während des Anhebens steht Rainer auf der Ladefläche direkt neben dem Maschinenteil. Wegen des großen Anschlagwinkels und da die Massen ungleich verteilt sind, geraten die Eisenstangen in Schieflage, sodass die Hebebänder beim Anheben von den Stangen rutschen. Das Maschinenteil fällt herab und begräbt Rainer B. unter sich.</a:t>
            </a:r>
          </a:p>
        </p:txBody>
      </p:sp>
    </p:spTree>
    <p:extLst>
      <p:ext uri="{BB962C8B-B14F-4D97-AF65-F5344CB8AC3E}">
        <p14:creationId xmlns:p14="http://schemas.microsoft.com/office/powerpoint/2010/main" val="36128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C7277-F30E-4D12-A48D-F888988A72EA}"/>
              </a:ext>
            </a:extLst>
          </p:cNvPr>
          <p:cNvSpPr>
            <a:spLocks noGrp="1"/>
          </p:cNvSpPr>
          <p:nvPr>
            <p:ph type="title"/>
          </p:nvPr>
        </p:nvSpPr>
        <p:spPr/>
        <p:txBody>
          <a:bodyPr/>
          <a:lstStyle/>
          <a:p>
            <a:r>
              <a:rPr lang="de-DE" dirty="0"/>
              <a:t>So können Unfälle dieser Art verhindert werden</a:t>
            </a:r>
          </a:p>
        </p:txBody>
      </p:sp>
      <p:sp>
        <p:nvSpPr>
          <p:cNvPr id="3" name="Inhaltsplatzhalter 2">
            <a:extLst>
              <a:ext uri="{FF2B5EF4-FFF2-40B4-BE49-F238E27FC236}">
                <a16:creationId xmlns:a16="http://schemas.microsoft.com/office/drawing/2014/main" id="{A1711B5A-FE0C-43D3-97C0-658183BFDD08}"/>
              </a:ext>
            </a:extLst>
          </p:cNvPr>
          <p:cNvSpPr>
            <a:spLocks noGrp="1"/>
          </p:cNvSpPr>
          <p:nvPr>
            <p:ph idx="1"/>
          </p:nvPr>
        </p:nvSpPr>
        <p:spPr/>
        <p:txBody>
          <a:bodyPr/>
          <a:lstStyle/>
          <a:p>
            <a:pPr marL="0" indent="0">
              <a:buNone/>
            </a:pPr>
            <a:r>
              <a:rPr lang="de-DE" b="1" dirty="0"/>
              <a:t>Technische Maßnahmen</a:t>
            </a:r>
          </a:p>
          <a:p>
            <a:r>
              <a:rPr lang="de-DE" dirty="0"/>
              <a:t>nur sichere und geprüfte Hebezeuge, Lastaufnahmemittel und Anschlagpunkte bereitstellen und verwenden</a:t>
            </a:r>
          </a:p>
          <a:p>
            <a:r>
              <a:rPr lang="de-DE" dirty="0"/>
              <a:t>transportfähige Verladeeinheiten erstellen, z. B. auf Paletten oder in einem geeigneten Behältnis</a:t>
            </a:r>
          </a:p>
        </p:txBody>
      </p:sp>
      <p:sp>
        <p:nvSpPr>
          <p:cNvPr id="6" name="Textfeld 5">
            <a:extLst>
              <a:ext uri="{FF2B5EF4-FFF2-40B4-BE49-F238E27FC236}">
                <a16:creationId xmlns:a16="http://schemas.microsoft.com/office/drawing/2014/main" id="{E170E049-1D17-4A1D-A564-A698B9C48D38}"/>
              </a:ext>
            </a:extLst>
          </p:cNvPr>
          <p:cNvSpPr txBox="1"/>
          <p:nvPr/>
        </p:nvSpPr>
        <p:spPr>
          <a:xfrm>
            <a:off x="10121204" y="911569"/>
            <a:ext cx="1905000" cy="1200329"/>
          </a:xfrm>
          <a:prstGeom prst="rect">
            <a:avLst/>
          </a:prstGeom>
          <a:noFill/>
          <a:ln>
            <a:solidFill>
              <a:schemeClr val="bg2">
                <a:lumMod val="75000"/>
              </a:schemeClr>
            </a:solidFill>
          </a:ln>
        </p:spPr>
        <p:txBody>
          <a:bodyPr wrap="square" rtlCol="0">
            <a:spAutoFit/>
          </a:bodyPr>
          <a:lstStyle/>
          <a:p>
            <a:r>
              <a:rPr lang="de-DE" dirty="0"/>
              <a:t>Ggf. Bild</a:t>
            </a:r>
          </a:p>
          <a:p>
            <a:endParaRPr lang="de-DE" dirty="0"/>
          </a:p>
          <a:p>
            <a:endParaRPr lang="de-DE" dirty="0"/>
          </a:p>
          <a:p>
            <a:endParaRPr lang="de-DE" dirty="0"/>
          </a:p>
        </p:txBody>
      </p:sp>
    </p:spTree>
    <p:extLst>
      <p:ext uri="{BB962C8B-B14F-4D97-AF65-F5344CB8AC3E}">
        <p14:creationId xmlns:p14="http://schemas.microsoft.com/office/powerpoint/2010/main" val="997308032"/>
      </p:ext>
    </p:extLst>
  </p:cSld>
  <p:clrMapOvr>
    <a:masterClrMapping/>
  </p:clrMapOvr>
</p:sld>
</file>

<file path=ppt/theme/theme1.xml><?xml version="1.0" encoding="utf-8"?>
<a:theme xmlns:a="http://schemas.openxmlformats.org/drawingml/2006/main" name="DGUV Kampagnenlogo">
  <a:themeElements>
    <a:clrScheme name="DGUV Designfraben">
      <a:dk1>
        <a:srgbClr val="000000"/>
      </a:dk1>
      <a:lt1>
        <a:srgbClr val="FFFFFF"/>
      </a:lt1>
      <a:dk2>
        <a:srgbClr val="004994"/>
      </a:dk2>
      <a:lt2>
        <a:srgbClr val="FFFFFF"/>
      </a:lt2>
      <a:accent1>
        <a:srgbClr val="004994"/>
      </a:accent1>
      <a:accent2>
        <a:srgbClr val="00B1EB"/>
      </a:accent2>
      <a:accent3>
        <a:srgbClr val="D4EDFC"/>
      </a:accent3>
      <a:accent4>
        <a:srgbClr val="4CA22F"/>
      </a:accent4>
      <a:accent5>
        <a:srgbClr val="F39200"/>
      </a:accent5>
      <a:accent6>
        <a:srgbClr val="D51317"/>
      </a:accent6>
      <a:hlink>
        <a:srgbClr val="004994"/>
      </a:hlink>
      <a:folHlink>
        <a:srgbClr val="5757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PowerPoint-Master-16-9.potx" id="{12E69689-A45D-4643-8174-D6AA907EA5B3}" vid="{21DF903F-A5AE-4CB6-83D4-6108A3D03D9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GUV">
    <a:dk1>
      <a:srgbClr val="000000"/>
    </a:dk1>
    <a:lt1>
      <a:srgbClr val="FFFFFF"/>
    </a:lt1>
    <a:dk2>
      <a:srgbClr val="004994"/>
    </a:dk2>
    <a:lt2>
      <a:srgbClr val="5F5F5F"/>
    </a:lt2>
    <a:accent1>
      <a:srgbClr val="0095DB"/>
    </a:accent1>
    <a:accent2>
      <a:srgbClr val="008C8E"/>
    </a:accent2>
    <a:accent3>
      <a:srgbClr val="51AE31"/>
    </a:accent3>
    <a:accent4>
      <a:srgbClr val="AFCA06"/>
    </a:accent4>
    <a:accent5>
      <a:srgbClr val="B80D78"/>
    </a:accent5>
    <a:accent6>
      <a:srgbClr val="D40F14"/>
    </a:accent6>
    <a:hlink>
      <a:srgbClr val="F39200"/>
    </a:hlink>
    <a:folHlink>
      <a:srgbClr val="FFCC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2023-05-10 Vorlage Unfälle verhindern - PPT</Template>
  <TotalTime>0</TotalTime>
  <Words>1525</Words>
  <Application>Microsoft Office PowerPoint</Application>
  <PresentationFormat>Breitbild</PresentationFormat>
  <Paragraphs>142</Paragraphs>
  <Slides>20</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Calibri</vt:lpstr>
      <vt:lpstr>Arial</vt:lpstr>
      <vt:lpstr>Symbol</vt:lpstr>
      <vt:lpstr>DGUV Kampagnenlogo</vt:lpstr>
      <vt:lpstr>Informationen zur Unterstützung Ihrer Unterweisungen </vt:lpstr>
      <vt:lpstr>Hinweise zur Nutzung dieser Informationen</vt:lpstr>
      <vt:lpstr>Hinweise zur Nutzung dieser Informationen</vt:lpstr>
      <vt:lpstr>Ergänzende Informationen für Ihre Unterweisungen</vt:lpstr>
      <vt:lpstr>Weitere Unterstützungsangebote der BGHW</vt:lpstr>
      <vt:lpstr>Schwerpunkte bei tödlichen Unfällen in Handel und Warenlogistik</vt:lpstr>
      <vt:lpstr>Unfälle beim Be- und Entladen</vt:lpstr>
      <vt:lpstr>Typische Unfallbeispiele und Gefährdungen</vt:lpstr>
      <vt:lpstr>So können Unfälle dieser Art verhindert werden</vt:lpstr>
      <vt:lpstr>So können Unfälle dieser Art verhindert werden</vt:lpstr>
      <vt:lpstr>So können Unfälle dieser Art verhindert werden</vt:lpstr>
      <vt:lpstr>Unfälle beim Be- und Entladen</vt:lpstr>
      <vt:lpstr>Typische Unfallbeispiele und Gefährdungen</vt:lpstr>
      <vt:lpstr>So können Unfälle dieser Art verhindert werden</vt:lpstr>
      <vt:lpstr>So können Unfälle dieser Art verhindert werden</vt:lpstr>
      <vt:lpstr>Unfälle beim Be- und Entladen</vt:lpstr>
      <vt:lpstr>Typische Unfallbeispiele und Gefährdungen</vt:lpstr>
      <vt:lpstr>So können Unfälle dieser Art verhindert werden</vt:lpstr>
      <vt:lpstr>So können Unfälle dieser Art verhindert werden</vt:lpstr>
      <vt:lpstr>Viel Erfolg für Ihre Unterweisung!</vt:lpstr>
    </vt:vector>
  </TitlesOfParts>
  <Company>Berufsgenossenschaft Handel und Warenlogistik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Reihe "Unfälle verhindern" - Informationen zur Unterstützung bei Unterweisungen</dc:title>
  <dc:subject>Unfallschwerpunkt "Be- und Entladen"</dc:subject>
  <dc:creator>Berufsgenossenschaft Handel und Warenlogistik</dc:creator>
  <cp:lastModifiedBy>Richarz, Saskia</cp:lastModifiedBy>
  <cp:revision>182</cp:revision>
  <cp:lastPrinted>2018-11-19T15:54:28Z</cp:lastPrinted>
  <dcterms:created xsi:type="dcterms:W3CDTF">2023-05-10T04:41:30Z</dcterms:created>
  <dcterms:modified xsi:type="dcterms:W3CDTF">2023-10-12T09:39:40Z</dcterms:modified>
</cp:coreProperties>
</file>