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342" r:id="rId2"/>
    <p:sldId id="358" r:id="rId3"/>
    <p:sldId id="359" r:id="rId4"/>
    <p:sldId id="355" r:id="rId5"/>
    <p:sldId id="362" r:id="rId6"/>
    <p:sldId id="343" r:id="rId7"/>
    <p:sldId id="365" r:id="rId8"/>
    <p:sldId id="363" r:id="rId9"/>
    <p:sldId id="364" r:id="rId10"/>
    <p:sldId id="372" r:id="rId11"/>
    <p:sldId id="366" r:id="rId12"/>
    <p:sldId id="367" r:id="rId13"/>
    <p:sldId id="368" r:id="rId14"/>
    <p:sldId id="373" r:id="rId15"/>
    <p:sldId id="369" r:id="rId16"/>
    <p:sldId id="370" r:id="rId17"/>
    <p:sldId id="371" r:id="rId18"/>
    <p:sldId id="356" r:id="rId19"/>
  </p:sldIdLst>
  <p:sldSz cx="12192000" cy="6858000"/>
  <p:notesSz cx="6858000" cy="9144000"/>
  <p:embeddedFontLst>
    <p:embeddedFont>
      <p:font typeface="Calibri" panose="020F0502020204030204" pitchFamily="34" charset="0"/>
      <p:regular r:id="rId22"/>
      <p:bold r:id="rId23"/>
      <p:italic r:id="rId24"/>
      <p:boldItalic r:id="rId2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3"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19" clrIdx="2">
    <p:extLst>
      <p:ext uri="{19B8F6BF-5375-455C-9EA6-DF929625EA0E}">
        <p15:presenceInfo xmlns:p15="http://schemas.microsoft.com/office/powerpoint/2012/main" userId="Maan Wouhbé" providerId="None"/>
      </p:ext>
    </p:extLst>
  </p:cmAuthor>
  <p:cmAuthor id="4" name="P4003394" initials="SRi" lastIdx="2" clrIdx="3">
    <p:extLst>
      <p:ext uri="{19B8F6BF-5375-455C-9EA6-DF929625EA0E}">
        <p15:presenceInfo xmlns:p15="http://schemas.microsoft.com/office/powerpoint/2012/main" userId="P4003394" providerId="None"/>
      </p:ext>
    </p:extLst>
  </p:cmAuthor>
  <p:cmAuthor id="5" name="Seeger, Anne" initials="SA" lastIdx="2" clrIdx="4">
    <p:extLst>
      <p:ext uri="{19B8F6BF-5375-455C-9EA6-DF929625EA0E}">
        <p15:presenceInfo xmlns:p15="http://schemas.microsoft.com/office/powerpoint/2012/main" userId="Seeger, 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4807" autoAdjust="0"/>
  </p:normalViewPr>
  <p:slideViewPr>
    <p:cSldViewPr snapToGrid="0" snapToObjects="1" showGuides="1">
      <p:cViewPr varScale="1">
        <p:scale>
          <a:sx n="90" d="100"/>
          <a:sy n="90" d="100"/>
        </p:scale>
        <p:origin x="756" y="84"/>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E6BF-42C7-BA4D-A3F99A4B5487}"/>
              </c:ext>
            </c:extLst>
          </c:dPt>
          <c:dPt>
            <c:idx val="6"/>
            <c:bubble3D val="0"/>
            <c:spPr>
              <a:solidFill>
                <a:srgbClr val="000000"/>
              </a:solidFill>
            </c:spPr>
            <c:extLst>
              <c:ext xmlns:c16="http://schemas.microsoft.com/office/drawing/2014/chart" uri="{C3380CC4-5D6E-409C-BE32-E72D297353CC}">
                <c16:uniqueId val="{00000003-E6BF-42C7-BA4D-A3F99A4B5487}"/>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E6BF-42C7-BA4D-A3F99A4B5487}"/>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BF-42C7-BA4D-A3F99A4B5487}"/>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F-42C7-BA4D-A3F99A4B5487}"/>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BF-42C7-BA4D-A3F99A4B5487}"/>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E6BF-42C7-BA4D-A3F99A4B5487}"/>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6BF-42C7-BA4D-A3F99A4B5487}"/>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F-42C7-BA4D-A3F99A4B5487}"/>
                </c:ext>
              </c:extLst>
            </c:dLbl>
            <c:dLbl>
              <c:idx val="8"/>
              <c:delete val="1"/>
              <c:extLst>
                <c:ext xmlns:c15="http://schemas.microsoft.com/office/drawing/2012/chart" uri="{CE6537A1-D6FC-4f65-9D91-7224C49458BB}"/>
                <c:ext xmlns:c16="http://schemas.microsoft.com/office/drawing/2014/chart" uri="{C3380CC4-5D6E-409C-BE32-E72D297353CC}">
                  <c16:uniqueId val="{00000009-E6BF-42C7-BA4D-A3F99A4B5487}"/>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E6BF-42C7-BA4D-A3F99A4B54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12.01.2026</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12.01.2026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a:t>
            </a:fld>
            <a:endParaRPr lang="de-DE" dirty="0"/>
          </a:p>
        </p:txBody>
      </p:sp>
    </p:spTree>
    <p:extLst>
      <p:ext uri="{BB962C8B-B14F-4D97-AF65-F5344CB8AC3E}">
        <p14:creationId xmlns:p14="http://schemas.microsoft.com/office/powerpoint/2010/main" val="422184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6</a:t>
            </a:fld>
            <a:endParaRPr lang="de-DE" dirty="0"/>
          </a:p>
        </p:txBody>
      </p:sp>
    </p:spTree>
    <p:extLst>
      <p:ext uri="{BB962C8B-B14F-4D97-AF65-F5344CB8AC3E}">
        <p14:creationId xmlns:p14="http://schemas.microsoft.com/office/powerpoint/2010/main" val="250618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7</a:t>
            </a:fld>
            <a:endParaRPr lang="de-DE" dirty="0"/>
          </a:p>
        </p:txBody>
      </p:sp>
    </p:spTree>
    <p:extLst>
      <p:ext uri="{BB962C8B-B14F-4D97-AF65-F5344CB8AC3E}">
        <p14:creationId xmlns:p14="http://schemas.microsoft.com/office/powerpoint/2010/main" val="3121871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12.01.2026</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12.01.2026</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12.01.2026</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12.01.2026</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12.01.2026</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12.01.2026</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kompendium.bghw.de/bghw/xhtml/document.jsf?docId=bghw_tf/bghw_tf-Documents/b12tunterw/b12tunterw_0_.html&amp;alias=bghw_tf_b12tunterw_1_&amp;anchor=&amp;event=navigation" TargetMode="External"/><Relationship Id="rId13" Type="http://schemas.openxmlformats.org/officeDocument/2006/relationships/image" Target="../media/image9.png"/><Relationship Id="rId3" Type="http://schemas.openxmlformats.org/officeDocument/2006/relationships/hyperlink" Target="https://kompendium.bghw.de/bghw/xhtml/document.jsf?docId=bghw_tf/bghw_tf-Documents/b12tbefahr/b12tbefahr_0_.html&amp;alias=bghw_tf_b12tbefahr_1_&amp;anchor=&amp;event=navigation" TargetMode="External"/><Relationship Id="rId7" Type="http://schemas.openxmlformats.org/officeDocument/2006/relationships/hyperlink" Target="https://kompendium.bghw.de/bghw/xhtml/document.jsf?docId=bghw_tf/bghw_tf-Documents/b12tbma/b12tbma_0_.html&amp;alias=bghw_tf_b12tbma_1_&amp;anchor=&amp;event=navigation" TargetMode="External"/><Relationship Id="rId12" Type="http://schemas.openxmlformats.org/officeDocument/2006/relationships/image" Target="../media/image8.png"/><Relationship Id="rId2" Type="http://schemas.openxmlformats.org/officeDocument/2006/relationships/hyperlink" Target="https://kompendium.bghw.de/bghw/xhtml/document.jsf?docId=bghw_tf/bghw_tf-Documents/b12tbauma/b12tbauma_0_.html&amp;alias=bghw_tf_b12tbauma_1_&amp;anchor=&amp;event=navigation" TargetMode="External"/><Relationship Id="rId1" Type="http://schemas.openxmlformats.org/officeDocument/2006/relationships/slideLayout" Target="../slideLayouts/slideLayout5.xml"/><Relationship Id="rId6" Type="http://schemas.openxmlformats.org/officeDocument/2006/relationships/hyperlink" Target="https://kompendium.bghw.de/bghw/xhtml/document.jsf?docId=bghw_tf/bghw_tf-Documents/b12tverkwe/b12tverkwe_0_.html&amp;alias=bghw_tf_b12tverkwe_1_&amp;anchor=&amp;event=navigation" TargetMode="External"/><Relationship Id="rId11" Type="http://schemas.openxmlformats.org/officeDocument/2006/relationships/image" Target="../media/image7.png"/><Relationship Id="rId5" Type="http://schemas.openxmlformats.org/officeDocument/2006/relationships/hyperlink" Target="https://kompendium.bghw.de/bghw/xhtml/document.jsf?docId=bghw_tf/bghw_tf-Documents/b12tladeb/b12tladeb_0_.html&amp;alias=bghw_tf_b12tladeb_1_&amp;anchor=&amp;event=navigation" TargetMode="External"/><Relationship Id="rId10" Type="http://schemas.openxmlformats.org/officeDocument/2006/relationships/image" Target="../media/image6.png"/><Relationship Id="rId4" Type="http://schemas.openxmlformats.org/officeDocument/2006/relationships/hyperlink" Target="https://kompendium.bghw.de/bghw/xhtml/document.jsf?docId=bghw_tf/bghw_tf-Documents/b12tflurfz/b12tflurfz_0_.html&amp;alias=bghw_tf_b12tflurfz_1_&amp;anchor=&amp;event=navigation" TargetMode="External"/><Relationship Id="rId9" Type="http://schemas.openxmlformats.org/officeDocument/2006/relationships/image" Target="../media/image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gefaehrdungsbeurteilung.bghw.de/ASM/" TargetMode="External"/><Relationship Id="rId7" Type="http://schemas.openxmlformats.org/officeDocument/2006/relationships/image" Target="../media/image13.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bghw.de/ansprechpartnersuche"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733693" cy="977618"/>
          </a:xfrm>
        </p:spPr>
        <p:txBody>
          <a:bodyPr/>
          <a:lstStyle/>
          <a:p>
            <a:r>
              <a:rPr lang="de-DE" sz="2400" dirty="0">
                <a:latin typeface="+mn-lt"/>
              </a:rPr>
              <a:t>Reihe „Unfälle verhindern“:</a:t>
            </a:r>
            <a:br>
              <a:rPr lang="de-DE" sz="2400" dirty="0">
                <a:latin typeface="+mn-lt"/>
              </a:rPr>
            </a:br>
            <a:r>
              <a:rPr lang="de-DE" sz="2400" dirty="0">
                <a:latin typeface="+mn-lt"/>
              </a:rPr>
              <a:t>Unfälle mit Transporteinrichtungen</a:t>
            </a: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7" name="Gruppieren 6">
            <a:extLst>
              <a:ext uri="{FF2B5EF4-FFF2-40B4-BE49-F238E27FC236}">
                <a16:creationId xmlns:a16="http://schemas.microsoft.com/office/drawing/2014/main" id="{E543C975-BDA2-4102-A57F-D77EC09227D7}"/>
              </a:ext>
              <a:ext uri="{C183D7F6-B498-43B3-948B-1728B52AA6E4}">
                <adec:decorative xmlns:adec="http://schemas.microsoft.com/office/drawing/2017/decorative" val="1"/>
              </a:ext>
            </a:extLst>
          </p:cNvPr>
          <p:cNvGrpSpPr/>
          <p:nvPr/>
        </p:nvGrpSpPr>
        <p:grpSpPr>
          <a:xfrm>
            <a:off x="6881924" y="2230645"/>
            <a:ext cx="5310076" cy="3542083"/>
            <a:chOff x="6881924" y="2230645"/>
            <a:chExt cx="5310076" cy="3542083"/>
          </a:xfrm>
        </p:grpSpPr>
        <p:pic>
          <p:nvPicPr>
            <p:cNvPr id="6" name="Grafik 5">
              <a:extLst>
                <a:ext uri="{FF2B5EF4-FFF2-40B4-BE49-F238E27FC236}">
                  <a16:creationId xmlns:a16="http://schemas.microsoft.com/office/drawing/2014/main" id="{4B8E1E34-947A-44C6-BCB8-0E0BACDE9E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81924" y="2230645"/>
              <a:ext cx="5310076" cy="3542083"/>
            </a:xfrm>
            <a:prstGeom prst="rect">
              <a:avLst/>
            </a:prstGeom>
          </p:spPr>
        </p:pic>
        <p:sp>
          <p:nvSpPr>
            <p:cNvPr id="8" name="Textfeld 7">
              <a:extLst>
                <a:ext uri="{FF2B5EF4-FFF2-40B4-BE49-F238E27FC236}">
                  <a16:creationId xmlns:a16="http://schemas.microsoft.com/office/drawing/2014/main" id="{BD03C72D-ED6F-4FAF-A4C5-A488E21399EE}"/>
                </a:ext>
              </a:extLst>
            </p:cNvPr>
            <p:cNvSpPr txBox="1"/>
            <p:nvPr/>
          </p:nvSpPr>
          <p:spPr>
            <a:xfrm>
              <a:off x="12059469" y="4191856"/>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AdobeStock-Mykola</a:t>
              </a:r>
            </a:p>
          </p:txBody>
        </p:sp>
      </p:grpSp>
      <p:sp>
        <p:nvSpPr>
          <p:cNvPr id="5" name="Textfeld 4" descr="Foto ist Platzhalter. Idealerweise fügen Sie hier ein zum Umgang mit Transporteinrichtungen passendes Foto aus Ihrem Betrieb ein.">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6891650" y="4572399"/>
            <a:ext cx="3731827"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zum Umgang mit Transporteinrichtungen passendes Foto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zwangsweise optische und/oder akustische Warnsignale an Fahrzeugen und Baumaschinen während der Rückwärtsfahrbewegung sicherstellen</a:t>
            </a:r>
          </a:p>
          <a:p>
            <a:pPr lvl="0"/>
            <a:r>
              <a:rPr lang="de-DE" dirty="0"/>
              <a:t>das Tragen auffälliger Warnkleidung für Fußgängerinnen und Fußgänger verbindlich vorschreiben und kontrollieren</a:t>
            </a:r>
          </a:p>
          <a:p>
            <a:pPr marL="0" indent="0">
              <a:buNone/>
            </a:pPr>
            <a:endParaRPr lang="de-DE" dirty="0"/>
          </a:p>
        </p:txBody>
      </p:sp>
      <p:sp>
        <p:nvSpPr>
          <p:cNvPr id="4" name="Textfeld 3">
            <a:extLst>
              <a:ext uri="{FF2B5EF4-FFF2-40B4-BE49-F238E27FC236}">
                <a16:creationId xmlns:a16="http://schemas.microsoft.com/office/drawing/2014/main" id="{6BB24FCE-D307-49C2-ADEB-1AF393DDB93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12762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mit Transporteinrichtungen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a:xfrm>
            <a:off x="882877" y="3279204"/>
            <a:ext cx="10442575" cy="1500187"/>
          </a:xfrm>
        </p:spPr>
        <p:txBody>
          <a:bodyPr/>
          <a:lstStyle/>
          <a:p>
            <a:r>
              <a:rPr lang="de-DE" dirty="0"/>
              <a:t>Unfallursache: Ungesicherte Fahrzeuge</a:t>
            </a:r>
          </a:p>
        </p:txBody>
      </p:sp>
      <p:grpSp>
        <p:nvGrpSpPr>
          <p:cNvPr id="7" name="Gruppieren 6">
            <a:extLst>
              <a:ext uri="{FF2B5EF4-FFF2-40B4-BE49-F238E27FC236}">
                <a16:creationId xmlns:a16="http://schemas.microsoft.com/office/drawing/2014/main" id="{BD799E4E-F3B3-4084-BA1B-B9E12A6EC46B}"/>
              </a:ext>
              <a:ext uri="{C183D7F6-B498-43B3-948B-1728B52AA6E4}">
                <adec:decorative xmlns:adec="http://schemas.microsoft.com/office/drawing/2017/decorative" val="1"/>
              </a:ext>
            </a:extLst>
          </p:cNvPr>
          <p:cNvGrpSpPr/>
          <p:nvPr/>
        </p:nvGrpSpPr>
        <p:grpSpPr>
          <a:xfrm>
            <a:off x="7657037" y="3834122"/>
            <a:ext cx="4535817" cy="3023878"/>
            <a:chOff x="7646763" y="3834122"/>
            <a:chExt cx="4535817" cy="3023878"/>
          </a:xfrm>
        </p:grpSpPr>
        <p:pic>
          <p:nvPicPr>
            <p:cNvPr id="4" name="Grafik 3">
              <a:extLst>
                <a:ext uri="{FF2B5EF4-FFF2-40B4-BE49-F238E27FC236}">
                  <a16:creationId xmlns:a16="http://schemas.microsoft.com/office/drawing/2014/main" id="{1EC10DAC-2B37-4346-AD66-9D12CADE21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46763" y="3834122"/>
              <a:ext cx="4535817" cy="3023878"/>
            </a:xfrm>
            <a:prstGeom prst="rect">
              <a:avLst/>
            </a:prstGeom>
          </p:spPr>
        </p:pic>
        <p:sp>
          <p:nvSpPr>
            <p:cNvPr id="5" name="Textfeld 4">
              <a:extLst>
                <a:ext uri="{FF2B5EF4-FFF2-40B4-BE49-F238E27FC236}">
                  <a16:creationId xmlns:a16="http://schemas.microsoft.com/office/drawing/2014/main" id="{7F09B04D-49F2-4E2A-9690-EFF077339D33}"/>
                </a:ext>
              </a:extLst>
            </p:cNvPr>
            <p:cNvSpPr txBox="1"/>
            <p:nvPr/>
          </p:nvSpPr>
          <p:spPr>
            <a:xfrm>
              <a:off x="12059469" y="5270159"/>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AdobeStock-Jürgen Flächle</a:t>
              </a:r>
            </a:p>
          </p:txBody>
        </p:sp>
      </p:grpSp>
    </p:spTree>
    <p:extLst>
      <p:ext uri="{BB962C8B-B14F-4D97-AF65-F5344CB8AC3E}">
        <p14:creationId xmlns:p14="http://schemas.microsoft.com/office/powerpoint/2010/main" val="319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Vitali D. liefert mit dem Lkw Lebensmittel aus. Vor einer Engstelle, die ein anderer Lkw verursacht hat und die er nicht ohne Weiteres durchfahren kann, hält er an und steigt aus. Er will mit dem Lkw-Fahrer, der die Engstelle verursacht hat, Kontakt aufnehmen. Als er zwischen den beiden Lkw hindurchläuft, rollt sein Lkw auf der leicht abschüssigen Straße nach vorn. Vitali wird zwischen den Fahrzeugen eingeklemmt und tödlich verletzt. Er hat vor dem Verlassen seines Lkw die Feststellbremse nicht betätigt.</a:t>
            </a:r>
          </a:p>
          <a:p>
            <a:pPr marL="0" indent="0">
              <a:buNone/>
            </a:pPr>
            <a:endParaRPr lang="de-DE" sz="500" dirty="0"/>
          </a:p>
          <a:p>
            <a:pPr marL="0" indent="0">
              <a:buNone/>
            </a:pPr>
            <a:r>
              <a:rPr lang="de-DE" dirty="0"/>
              <a:t>Dies ist in den meisten Fällen die Ursache solcher Unfälle: Das Fahrpersonal versäumt aus unterschiedlichen Gründen, vor dem Verlassen des Fahrerhauses das Fahrzeug gegen unbeabsichtigtes Wegrollen zu sichern.</a:t>
            </a:r>
          </a:p>
          <a:p>
            <a:endParaRPr lang="de-DE" dirty="0"/>
          </a:p>
        </p:txBody>
      </p:sp>
    </p:spTree>
    <p:extLst>
      <p:ext uri="{BB962C8B-B14F-4D97-AF65-F5344CB8AC3E}">
        <p14:creationId xmlns:p14="http://schemas.microsoft.com/office/powerpoint/2010/main" val="111675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Fahrzeuge mit automatisch wirkenden Feststellbremsen einsetzen bzw. vorhandene Fahrzeuge nachrüsten lassen</a:t>
            </a:r>
          </a:p>
          <a:p>
            <a:pPr marL="0" indent="0">
              <a:buNone/>
            </a:pPr>
            <a:endParaRPr lang="de-DE" sz="500" dirty="0"/>
          </a:p>
          <a:p>
            <a:pPr marL="0" indent="0">
              <a:buNone/>
            </a:pPr>
            <a:r>
              <a:rPr lang="de-DE" b="1" dirty="0"/>
              <a:t>Organisatorische Maßnahmen</a:t>
            </a:r>
          </a:p>
          <a:p>
            <a:pPr lvl="0"/>
            <a:r>
              <a:rPr lang="de-DE" dirty="0"/>
              <a:t>Fahrzeuge regelmäßig auf Verkehrs- und Betriebssicherheit überprüfen</a:t>
            </a:r>
          </a:p>
        </p:txBody>
      </p:sp>
      <p:sp>
        <p:nvSpPr>
          <p:cNvPr id="4" name="Textfeld 3">
            <a:extLst>
              <a:ext uri="{FF2B5EF4-FFF2-40B4-BE49-F238E27FC236}">
                <a16:creationId xmlns:a16="http://schemas.microsoft.com/office/drawing/2014/main" id="{DCFD127E-5A26-4AE7-ACE7-4342B748F70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77801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Beschäftigte in Betriebsanweisungen, Unterweisungen sowie bei der Aus- und Fortbildung von Fahrpersonal deutlich auf die besonderen Gefahren durch unkontrolliert rollende Fahrzeuge hinweisen und folgende Maßnahmen erläutern:</a:t>
            </a:r>
          </a:p>
          <a:p>
            <a:pPr marL="452438" lvl="0" indent="-277813">
              <a:buFont typeface="Symbol" panose="05050102010706020507" pitchFamily="18" charset="2"/>
              <a:buChar char="-"/>
            </a:pPr>
            <a:r>
              <a:rPr lang="de-DE" dirty="0"/>
              <a:t>beim Abstellen auf ebenem Gelände: Feststellbremse und, wenn möglich, kleinsten Gang bzw. Parksperre einlegen</a:t>
            </a:r>
          </a:p>
          <a:p>
            <a:pPr marL="452438" lvl="0" indent="-277813">
              <a:buFont typeface="Symbol" panose="05050102010706020507" pitchFamily="18" charset="2"/>
              <a:buChar char="-"/>
            </a:pPr>
            <a:r>
              <a:rPr lang="de-DE" dirty="0"/>
              <a:t>beim Abstellen auf unebenem Gelände oder im Gefälle oder wenn Stapler die Ladefläche des Lkw befahren: zusätzlich mit Unterlegkeilen gegen Wegrollen sichern; aber nicht an Rädern von Lenk- und Liftachsen</a:t>
            </a:r>
          </a:p>
        </p:txBody>
      </p:sp>
      <p:sp>
        <p:nvSpPr>
          <p:cNvPr id="4" name="Textfeld 3">
            <a:extLst>
              <a:ext uri="{FF2B5EF4-FFF2-40B4-BE49-F238E27FC236}">
                <a16:creationId xmlns:a16="http://schemas.microsoft.com/office/drawing/2014/main" id="{093DEA1E-1FDA-489C-ACF9-4F919932D996}"/>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25056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mit Transporteinrichtungen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a:xfrm>
            <a:off x="882877" y="3279204"/>
            <a:ext cx="10442575" cy="1500187"/>
          </a:xfrm>
        </p:spPr>
        <p:txBody>
          <a:bodyPr/>
          <a:lstStyle/>
          <a:p>
            <a:r>
              <a:rPr lang="de-DE" dirty="0"/>
              <a:t>Unfallursache: Unkontrolliertes Absenken von hydraulisch bewegten Fahrzeug- und Maschinenteilen</a:t>
            </a:r>
          </a:p>
        </p:txBody>
      </p:sp>
      <p:grpSp>
        <p:nvGrpSpPr>
          <p:cNvPr id="6" name="Gruppieren 5">
            <a:extLst>
              <a:ext uri="{FF2B5EF4-FFF2-40B4-BE49-F238E27FC236}">
                <a16:creationId xmlns:a16="http://schemas.microsoft.com/office/drawing/2014/main" id="{BA6BC9BC-E574-472A-A144-B61A8AAA8B96}"/>
              </a:ext>
              <a:ext uri="{C183D7F6-B498-43B3-948B-1728B52AA6E4}">
                <adec:decorative xmlns:adec="http://schemas.microsoft.com/office/drawing/2017/decorative" val="1"/>
              </a:ext>
            </a:extLst>
          </p:cNvPr>
          <p:cNvGrpSpPr/>
          <p:nvPr/>
        </p:nvGrpSpPr>
        <p:grpSpPr>
          <a:xfrm>
            <a:off x="7695344" y="4126566"/>
            <a:ext cx="4496656" cy="2741707"/>
            <a:chOff x="7695344" y="4116292"/>
            <a:chExt cx="4496656" cy="2741707"/>
          </a:xfrm>
        </p:grpSpPr>
        <p:pic>
          <p:nvPicPr>
            <p:cNvPr id="5" name="Grafik 4">
              <a:extLst>
                <a:ext uri="{FF2B5EF4-FFF2-40B4-BE49-F238E27FC236}">
                  <a16:creationId xmlns:a16="http://schemas.microsoft.com/office/drawing/2014/main" id="{3F3A741B-62E0-44F2-93CB-5E8C6FBAA5C8}"/>
                </a:ext>
                <a:ext uri="{C183D7F6-B498-43B3-948B-1728B52AA6E4}">
                  <adec:decorative xmlns:adec="http://schemas.microsoft.com/office/drawing/2017/decorative" val="1"/>
                </a:ext>
              </a:extLst>
            </p:cNvPr>
            <p:cNvPicPr>
              <a:picLocks noChangeAspect="1"/>
            </p:cNvPicPr>
            <p:nvPr/>
          </p:nvPicPr>
          <p:blipFill rotWithShape="1">
            <a:blip r:embed="rId2"/>
            <a:srcRect r="2754" b="1308"/>
            <a:stretch/>
          </p:blipFill>
          <p:spPr>
            <a:xfrm>
              <a:off x="7695344" y="4116292"/>
              <a:ext cx="4496656" cy="2741707"/>
            </a:xfrm>
            <a:prstGeom prst="rect">
              <a:avLst/>
            </a:prstGeom>
          </p:spPr>
        </p:pic>
        <p:sp>
          <p:nvSpPr>
            <p:cNvPr id="4" name="Rechteck 3">
              <a:extLst>
                <a:ext uri="{FF2B5EF4-FFF2-40B4-BE49-F238E27FC236}">
                  <a16:creationId xmlns:a16="http://schemas.microsoft.com/office/drawing/2014/main" id="{93B1E018-B106-4DE4-9D7B-B56349994466}"/>
                </a:ext>
              </a:extLst>
            </p:cNvPr>
            <p:cNvSpPr/>
            <p:nvPr/>
          </p:nvSpPr>
          <p:spPr>
            <a:xfrm rot="16200000">
              <a:off x="11378955" y="6026155"/>
              <a:ext cx="1482778" cy="123111"/>
            </a:xfrm>
            <a:prstGeom prst="rect">
              <a:avLst/>
            </a:prstGeom>
          </p:spPr>
          <p:txBody>
            <a:bodyPr wrap="none" lIns="0" tIns="0" rIns="0" bIns="0" anchor="ctr" anchorCtr="0">
              <a:spAutoFit/>
            </a:bodyPr>
            <a:lstStyle/>
            <a:p>
              <a:r>
                <a:rPr lang="de-DE" sz="800" dirty="0">
                  <a:solidFill>
                    <a:schemeClr val="bg2"/>
                  </a:solidFill>
                </a:rPr>
                <a:t>Foto: shutterstock.com-Rihardzz</a:t>
              </a:r>
            </a:p>
          </p:txBody>
        </p:sp>
      </p:grpSp>
    </p:spTree>
    <p:extLst>
      <p:ext uri="{BB962C8B-B14F-4D97-AF65-F5344CB8AC3E}">
        <p14:creationId xmlns:p14="http://schemas.microsoft.com/office/powerpoint/2010/main" val="261097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r>
              <a:rPr lang="de-DE" dirty="0"/>
              <a:t>Paul F., Mitarbeiter eines Recyclingunternehmens, tauscht brüchige Fettleitungen der Zentralschmierung seines Abrollkipperfahrzeugs aus und füllt Hydraulik-Öl nach, entlüftet aber anschließend nicht die Hydraulikanlage. Nach dem Abschluss dieser Arbeiten hört er ein leises Zischen aus einer vermutlich undichten Luftleitung. Er steigt daraufhin auf den Kipprahmen, um den Luftaustritt lokalisieren zu können. Plötzlich sackt die hydraulisch angehobene Aufnahmeeinrichtung für die Abrollcontainer ab, trifft Paul und verletzt ihn tödlich. </a:t>
            </a:r>
          </a:p>
          <a:p>
            <a:r>
              <a:rPr lang="de-DE" dirty="0"/>
              <a:t>Die Unfallursache: Paul hat versäumt, das angehobene Fahrzeugteil gegen unbeabsichtigte Bewegungen zu sichern.</a:t>
            </a:r>
          </a:p>
          <a:p>
            <a:endParaRPr lang="de-DE" b="1" dirty="0"/>
          </a:p>
          <a:p>
            <a:pPr marL="0" indent="0">
              <a:buNone/>
            </a:pPr>
            <a:endParaRPr lang="de-DE" dirty="0"/>
          </a:p>
        </p:txBody>
      </p:sp>
    </p:spTree>
    <p:extLst>
      <p:ext uri="{BB962C8B-B14F-4D97-AF65-F5344CB8AC3E}">
        <p14:creationId xmlns:p14="http://schemas.microsoft.com/office/powerpoint/2010/main" val="356765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2" y="1881188"/>
            <a:ext cx="10591247" cy="4068762"/>
          </a:xfrm>
        </p:spPr>
        <p:txBody>
          <a:bodyPr/>
          <a:lstStyle/>
          <a:p>
            <a:pPr marL="0" indent="0">
              <a:buNone/>
            </a:pPr>
            <a:r>
              <a:rPr lang="de-DE" b="1" dirty="0"/>
              <a:t>Technische Maßnahmen</a:t>
            </a:r>
          </a:p>
          <a:p>
            <a:r>
              <a:rPr lang="de-DE" dirty="0"/>
              <a:t>vor Reparatur- und Wartungsarbeiten angehobene Teile von Fahrzeugen und die Fahrzeuge selbst mit geeigneten Stützen, Unterlegkeilen oder Hebeanlagen gegen unbeabsichtigtes Absenken sichern</a:t>
            </a:r>
          </a:p>
          <a:p>
            <a:endParaRPr lang="de-DE" sz="1000" dirty="0"/>
          </a:p>
          <a:p>
            <a:pPr marL="0" indent="0">
              <a:buNone/>
            </a:pPr>
            <a:r>
              <a:rPr lang="de-DE" b="1" dirty="0"/>
              <a:t>Organisatorische Maßnahmen</a:t>
            </a:r>
          </a:p>
          <a:p>
            <a:pPr lvl="0"/>
            <a:r>
              <a:rPr lang="de-DE" dirty="0"/>
              <a:t>Regelungen für Wartungs- und Reparaturarbeiten festlegen und schriftlich am Einsatzort bereithalten; Herstellervorgaben in der Betriebsanleitung beachten</a:t>
            </a:r>
          </a:p>
          <a:p>
            <a:pPr lvl="0"/>
            <a:r>
              <a:rPr lang="de-DE" dirty="0"/>
              <a:t>nur Personen zur Instandhaltung einsetzen, die aufgrund ihrer Ausbildung, Berufserfahrung und bisherigen Tätigkeit mit hydraulischen Komponenten und Anlagen vertraut sind</a:t>
            </a:r>
          </a:p>
          <a:p>
            <a:pPr marL="0" indent="0">
              <a:buNone/>
            </a:pPr>
            <a:endParaRPr lang="de-DE" sz="1000" dirty="0"/>
          </a:p>
          <a:p>
            <a:pPr marL="0" indent="0">
              <a:buNone/>
            </a:pPr>
            <a:r>
              <a:rPr lang="de-DE" b="1" dirty="0"/>
              <a:t>Personenbezogene Maßnahmen</a:t>
            </a:r>
          </a:p>
          <a:p>
            <a:pPr lvl="0"/>
            <a:r>
              <a:rPr lang="de-DE" dirty="0"/>
              <a:t>in Betriebsanweisungen und Unterweisungen sowie in der Aus- und Fortbildung auf die besonderen Gefahren beim Arbeiten unter hydraulisch angehobenen Bauteilen von Fahrzeugen oder Baumaschinen ausführlich hinweisen</a:t>
            </a:r>
          </a:p>
        </p:txBody>
      </p:sp>
      <p:sp>
        <p:nvSpPr>
          <p:cNvPr id="4" name="Textfeld 3">
            <a:extLst>
              <a:ext uri="{FF2B5EF4-FFF2-40B4-BE49-F238E27FC236}">
                <a16:creationId xmlns:a16="http://schemas.microsoft.com/office/drawing/2014/main" id="{A99A82F5-B4C9-4D4E-A9A3-F49D6563CCFF}"/>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26521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1" y="1882799"/>
            <a:ext cx="10630800"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06876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„Umgang mit Transporteinrichtungen“ dienen.</a:t>
            </a:r>
          </a:p>
          <a:p>
            <a:r>
              <a:rPr lang="de-DE" dirty="0"/>
              <a:t>Nutzen Sie die Ergebnisse Ihrer Gefährdungsbeurteilung, um die Informationen auf Ihren Betrieb hin anzupassen!</a:t>
            </a:r>
          </a:p>
          <a:p>
            <a:r>
              <a:rPr lang="de-DE" b="1" dirty="0"/>
              <a:t>Prüfen und präzisieren Sie daher folgende Inhalte für Ihre Arbeitsplätze:</a:t>
            </a:r>
          </a:p>
          <a:p>
            <a:pPr marL="361950" lvl="2" indent="-180975">
              <a:buFont typeface="Symbol" panose="05050102010706020507" pitchFamily="18" charset="2"/>
              <a:buChar char="-"/>
            </a:pPr>
            <a:r>
              <a:rPr lang="de-DE" dirty="0"/>
              <a:t>Welche Gefährdungen sind beim Umgang mit Transporteinrichtungen 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 notwendig?</a:t>
            </a:r>
          </a:p>
          <a:p>
            <a:pPr marL="361950" lvl="2" indent="-180975">
              <a:buFont typeface="Symbol" panose="05050102010706020507" pitchFamily="18" charset="2"/>
              <a:buChar char="-"/>
            </a:pPr>
            <a:r>
              <a:rPr lang="de-DE" dirty="0"/>
              <a:t>Was genau müssen Ihre Beschäftigten für die sichere Durchführung ihrer Tätigkeiten mit Blick auf die Unfallgefährdung durch Transporteinrichtungen wissen, können, beachten und umsetzen?</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7"/>
            <a:ext cx="5043600" cy="4433887"/>
          </a:xfrm>
        </p:spPr>
        <p:txBody>
          <a:bodyPr/>
          <a:lstStyle/>
          <a:p>
            <a:pPr marL="0" indent="0">
              <a:buNone/>
            </a:pPr>
            <a:r>
              <a:rPr lang="de-DE" dirty="0"/>
              <a:t>Hier finden Sie weiterführende Informationen zum Unfallschwerpunkt:</a:t>
            </a:r>
          </a:p>
          <a:p>
            <a:pPr marL="0" indent="0">
              <a:buNone/>
            </a:pPr>
            <a:r>
              <a:rPr lang="de-DE" dirty="0">
                <a:hlinkClick r:id="rId2" tooltip="Link zur Themenfeld-Seite Baumaschinenhandel im Kompendium Arbeitsschutz"/>
              </a:rPr>
              <a:t>Themenfeld Baumaschinenhandel</a:t>
            </a:r>
            <a:endParaRPr lang="de-DE" dirty="0"/>
          </a:p>
          <a:p>
            <a:pPr marL="0" indent="0">
              <a:buNone/>
            </a:pPr>
            <a:endParaRPr lang="de-DE" dirty="0"/>
          </a:p>
          <a:p>
            <a:pPr marL="0" indent="0">
              <a:buNone/>
            </a:pPr>
            <a:r>
              <a:rPr lang="de-DE" dirty="0">
                <a:hlinkClick r:id="rId3" tooltip="Link zur Themenfeld-Seite Be- und Entladen von Fahrzeugen, Speditionen im Kompendium Arbeitsschutz"/>
              </a:rPr>
              <a:t>Themenfeld Be- und Entladen von</a:t>
            </a:r>
            <a:br>
              <a:rPr lang="de-DE" dirty="0">
                <a:hlinkClick r:id="rId3" tooltip="Link zur Themenfeld-Seite Be- und Entladen von Fahrzeugen, Speditionen im Kompendium Arbeitsschutz"/>
              </a:rPr>
            </a:br>
            <a:r>
              <a:rPr lang="de-DE" dirty="0">
                <a:hlinkClick r:id="rId3" tooltip="Link zur Themenfeld-Seite Be- und Entladen von Fahrzeugen, Speditionen im Kompendium Arbeitsschutz"/>
              </a:rPr>
              <a:t>Fahrzeugen, Speditionen</a:t>
            </a:r>
            <a:endParaRPr lang="de-DE" dirty="0"/>
          </a:p>
          <a:p>
            <a:pPr marL="0" indent="0">
              <a:buNone/>
            </a:pPr>
            <a:endParaRPr lang="de-DE" dirty="0"/>
          </a:p>
          <a:p>
            <a:pPr marL="0" indent="0">
              <a:buNone/>
            </a:pPr>
            <a:r>
              <a:rPr lang="de-DE" dirty="0">
                <a:hlinkClick r:id="rId4" tooltip="Link zur Themenfeld-Seite Flurförderzeuge im Kompendium Arbeitsschutz"/>
              </a:rPr>
              <a:t>Themenfeld Flurförderzeuge</a:t>
            </a:r>
            <a:endParaRPr lang="de-DE" dirty="0"/>
          </a:p>
          <a:p>
            <a:pPr marL="0" indent="0">
              <a:buNone/>
            </a:pPr>
            <a:endParaRPr lang="de-DE" dirty="0"/>
          </a:p>
          <a:p>
            <a:pPr marL="0" indent="0">
              <a:buNone/>
            </a:pPr>
            <a:r>
              <a:rPr lang="de-DE" dirty="0">
                <a:hlinkClick r:id="rId5" tooltip="Link zur Themenfeld-Seite Ladebrücken im Kompendium Arbeitsschutz"/>
              </a:rPr>
              <a:t>Themenfeld Ladebrücken</a:t>
            </a:r>
            <a:endParaRPr lang="de-DE" dirty="0"/>
          </a:p>
          <a:p>
            <a:pPr marL="0" indent="0">
              <a:buNone/>
            </a:pPr>
            <a:endParaRPr lang="de-DE" dirty="0"/>
          </a:p>
          <a:p>
            <a:pPr marL="0" indent="0">
              <a:buNone/>
            </a:pPr>
            <a:r>
              <a:rPr lang="de-DE" dirty="0">
                <a:hlinkClick r:id="rId6" tooltip="Link zur Themenfeld-Seite Verkehrswege im Kompendium Arbeitsschutz"/>
              </a:rPr>
              <a:t>Themenfeld Verkehrswege</a:t>
            </a:r>
            <a:endParaRPr lang="de-DE" dirty="0"/>
          </a:p>
          <a:p>
            <a:pPr marL="0" indent="0">
              <a:buNone/>
            </a:pPr>
            <a:endParaRPr lang="de-DE" sz="2800" dirty="0">
              <a:hlinkClick r:id="rId7">
                <a:extLst>
                  <a:ext uri="{A12FA001-AC4F-418D-AE19-62706E023703}">
                    <ahyp:hlinkClr xmlns:ahyp="http://schemas.microsoft.com/office/drawing/2018/hyperlinkcolor" val="tx"/>
                  </a:ext>
                </a:extLst>
              </a:hlinkClick>
            </a:endParaRPr>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8"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7" name="Grafik 6">
            <a:extLst>
              <a:ext uri="{FF2B5EF4-FFF2-40B4-BE49-F238E27FC236}">
                <a16:creationId xmlns:a16="http://schemas.microsoft.com/office/drawing/2014/main" id="{AD2A575C-07D9-4B19-9D55-82F6C36B176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59036" y="2275088"/>
            <a:ext cx="720000" cy="720000"/>
          </a:xfrm>
          <a:prstGeom prst="rect">
            <a:avLst/>
          </a:prstGeom>
        </p:spPr>
      </p:pic>
      <p:pic>
        <p:nvPicPr>
          <p:cNvPr id="9" name="Grafik 8">
            <a:extLst>
              <a:ext uri="{FF2B5EF4-FFF2-40B4-BE49-F238E27FC236}">
                <a16:creationId xmlns:a16="http://schemas.microsoft.com/office/drawing/2014/main" id="{B608666D-40CB-493F-905E-C0E43D942A57}"/>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759036" y="3073714"/>
            <a:ext cx="720000" cy="720000"/>
          </a:xfrm>
          <a:prstGeom prst="rect">
            <a:avLst/>
          </a:prstGeom>
        </p:spPr>
      </p:pic>
      <p:pic>
        <p:nvPicPr>
          <p:cNvPr id="12" name="Grafik 11">
            <a:extLst>
              <a:ext uri="{FF2B5EF4-FFF2-40B4-BE49-F238E27FC236}">
                <a16:creationId xmlns:a16="http://schemas.microsoft.com/office/drawing/2014/main" id="{8E06F192-16ED-413B-8433-310DAC4EFB2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759036" y="3904160"/>
            <a:ext cx="720000" cy="720000"/>
          </a:xfrm>
          <a:prstGeom prst="rect">
            <a:avLst/>
          </a:prstGeom>
        </p:spPr>
      </p:pic>
      <p:pic>
        <p:nvPicPr>
          <p:cNvPr id="14" name="Grafik 13">
            <a:extLst>
              <a:ext uri="{FF2B5EF4-FFF2-40B4-BE49-F238E27FC236}">
                <a16:creationId xmlns:a16="http://schemas.microsoft.com/office/drawing/2014/main" id="{F41AC846-6620-4961-BAB0-2948150237ED}"/>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4759036" y="4779517"/>
            <a:ext cx="720000" cy="720000"/>
          </a:xfrm>
          <a:prstGeom prst="rect">
            <a:avLst/>
          </a:prstGeom>
        </p:spPr>
      </p:pic>
      <p:pic>
        <p:nvPicPr>
          <p:cNvPr id="18" name="Grafik 17">
            <a:extLst>
              <a:ext uri="{FF2B5EF4-FFF2-40B4-BE49-F238E27FC236}">
                <a16:creationId xmlns:a16="http://schemas.microsoft.com/office/drawing/2014/main" id="{96F472A7-5B07-4B02-9CF9-6EE9786FD863}"/>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4759036" y="5594809"/>
            <a:ext cx="720000" cy="72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 der BGHW</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a:t>
            </a:r>
            <a:br>
              <a:rPr lang="de-DE" dirty="0">
                <a:hlinkClick r:id="rId2" tooltip="Link zur BGHW-Webseite, Rubrik &quot;Gefährdungsbeurteilung&quot;"/>
              </a:rPr>
            </a:br>
            <a:r>
              <a:rPr lang="de-DE" dirty="0">
                <a:hlinkClick r:id="rId2" tooltip="Link zur BGHW-Webseite, Rubrik &quot;Gefährdungsbeurteilung&quot;"/>
              </a:rPr>
              <a:t>beurteilung</a:t>
            </a:r>
            <a:endParaRPr lang="de-DE" dirty="0"/>
          </a:p>
          <a:p>
            <a:pPr marL="0" indent="0">
              <a:buNone/>
            </a:pPr>
            <a:endParaRPr lang="de-DE" sz="2800" dirty="0"/>
          </a:p>
          <a:p>
            <a:pPr marL="0" indent="0">
              <a:buNone/>
            </a:pPr>
            <a:r>
              <a:rPr lang="de-DE" dirty="0">
                <a:hlinkClick r:id="rId3" tooltip="Link zur Gefährdungsbeurteilung Online der BGHW"/>
              </a:rPr>
              <a:t>Gefährdungsbeurteilung Online</a:t>
            </a:r>
            <a:r>
              <a:rPr lang="de-DE" dirty="0"/>
              <a:t> – die</a:t>
            </a:r>
            <a:br>
              <a:rPr lang="de-DE" dirty="0"/>
            </a:br>
            <a:r>
              <a:rPr lang="de-DE" dirty="0"/>
              <a:t>elektronische Handlungshilfe, mit der</a:t>
            </a:r>
            <a:br>
              <a:rPr lang="de-DE" dirty="0"/>
            </a:br>
            <a:r>
              <a:rPr lang="de-DE" dirty="0"/>
              <a:t>eine individuelle und detaillierte</a:t>
            </a:r>
            <a:br>
              <a:rPr lang="de-DE" dirty="0"/>
            </a:br>
            <a:r>
              <a:rPr lang="de-DE" dirty="0"/>
              <a:t>Beurteilung der Gefährdungen ermög-</a:t>
            </a:r>
            <a:br>
              <a:rPr lang="de-DE" dirty="0"/>
            </a:br>
            <a:r>
              <a:rPr lang="de-DE" dirty="0"/>
              <a:t>licht wird. Die GBO enthält konkrete</a:t>
            </a:r>
            <a:br>
              <a:rPr lang="de-DE" dirty="0"/>
            </a:br>
            <a:r>
              <a:rPr lang="de-DE" dirty="0"/>
              <a:t>Bausteine auch z. B. zu den Themen</a:t>
            </a:r>
            <a:br>
              <a:rPr lang="de-DE" dirty="0"/>
            </a:br>
            <a:r>
              <a:rPr lang="de-DE" dirty="0"/>
              <a:t>„Fahrzeuge, Lkw“ sowie „Ladungs-     sicherung“.</a:t>
            </a:r>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6538628" y="1881187"/>
            <a:ext cx="5041901" cy="1547813"/>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4" tooltip="Link zur BGHW-Webseite, Rubrik &quot;Ansprechpartnersuche&quot;"/>
              </a:rPr>
              <a:t>Ansprechpartnersuche</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5"/>
          <a:stretch>
            <a:fillRect/>
          </a:stretch>
        </p:blipFill>
        <p:spPr>
          <a:xfrm>
            <a:off x="4784400" y="2462400"/>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84400" y="3617213"/>
            <a:ext cx="720000" cy="720000"/>
          </a:xfrm>
          <a:prstGeom prst="rect">
            <a:avLst/>
          </a:prstGeom>
          <a:ln>
            <a:noFill/>
          </a:ln>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49688" y="3362400"/>
            <a:ext cx="1080000" cy="1080000"/>
          </a:xfrm>
          <a:prstGeom prst="rect">
            <a:avLst/>
          </a:prstGeom>
          <a:ln>
            <a:noFill/>
          </a:ln>
        </p:spPr>
      </p:pic>
    </p:spTree>
    <p:extLst>
      <p:ext uri="{BB962C8B-B14F-4D97-AF65-F5344CB8AC3E}">
        <p14:creationId xmlns:p14="http://schemas.microsoft.com/office/powerpoint/2010/main" val="8475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p:txBody>
          <a:bodyPr/>
          <a:lstStyle/>
          <a:p>
            <a:r>
              <a:rPr lang="de-DE" dirty="0"/>
              <a:t>Schwerpunkte bei tödlichen Unfällen in Handel und Warenlogistik</a:t>
            </a:r>
          </a:p>
        </p:txBody>
      </p:sp>
      <p:graphicFrame>
        <p:nvGraphicFramePr>
          <p:cNvPr id="17" name="Inhaltsplatzhalter 6" descr="Tortendiagramm mit der prozentualen Verteilung tödlicher Unfälle in Mitgliedsunternehmen der BGHW&#10;">
            <a:extLst>
              <a:ext uri="{FF2B5EF4-FFF2-40B4-BE49-F238E27FC236}">
                <a16:creationId xmlns:a16="http://schemas.microsoft.com/office/drawing/2014/main" id="{6B6A5742-EB05-4827-B786-F800662533FD}"/>
              </a:ext>
            </a:extLst>
          </p:cNvPr>
          <p:cNvGraphicFramePr>
            <a:graphicFrameLocks/>
          </p:cNvGraphicFramePr>
          <p:nvPr>
            <p:extLst>
              <p:ext uri="{D42A27DB-BD31-4B8C-83A1-F6EECF244321}">
                <p14:modId xmlns:p14="http://schemas.microsoft.com/office/powerpoint/2010/main" val="1282798341"/>
              </p:ext>
            </p:extLst>
          </p:nvPr>
        </p:nvGraphicFramePr>
        <p:xfrm>
          <a:off x="5668649" y="2272693"/>
          <a:ext cx="5325840" cy="3642888"/>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feld 21" descr="Unfälle durch Erfassen, Quetschen, Überrollen: 11%">
            <a:extLst>
              <a:ext uri="{FF2B5EF4-FFF2-40B4-BE49-F238E27FC236}">
                <a16:creationId xmlns:a16="http://schemas.microsoft.com/office/drawing/2014/main" id="{084E7744-533A-49C5-B3D2-6EE475C94503}"/>
              </a:ext>
            </a:extLst>
          </p:cNvPr>
          <p:cNvSpPr txBox="1"/>
          <p:nvPr/>
        </p:nvSpPr>
        <p:spPr>
          <a:xfrm>
            <a:off x="4226456" y="3762025"/>
            <a:ext cx="2304744" cy="523220"/>
          </a:xfrm>
          <a:prstGeom prst="rect">
            <a:avLst/>
          </a:prstGeom>
          <a:noFill/>
          <a:ln w="28575">
            <a:solidFill>
              <a:srgbClr val="FF0000"/>
            </a:solidFill>
          </a:ln>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4" name="Legende: Linie 3" descr="Kasten mit Information &quot;Unfälle mit Transporteinrichtungen sind ein großer Schwerpunkt bei den tödlichen Arbeitsunfällen in Mitgliedsunternehmen der BGHW!&quot;">
            <a:extLst>
              <a:ext uri="{FF2B5EF4-FFF2-40B4-BE49-F238E27FC236}">
                <a16:creationId xmlns:a16="http://schemas.microsoft.com/office/drawing/2014/main" id="{5E1D366A-A6D6-4370-B9E1-ECDFE4C24155}"/>
              </a:ext>
            </a:extLst>
          </p:cNvPr>
          <p:cNvSpPr/>
          <p:nvPr/>
        </p:nvSpPr>
        <p:spPr>
          <a:xfrm>
            <a:off x="130054" y="2696053"/>
            <a:ext cx="3770529" cy="1156360"/>
          </a:xfrm>
          <a:prstGeom prst="borderCallout1">
            <a:avLst>
              <a:gd name="adj1" fmla="val 101023"/>
              <a:gd name="adj2" fmla="val 49724"/>
              <a:gd name="adj3" fmla="val 116020"/>
              <a:gd name="adj4" fmla="val 1082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Unfälle mit Transporteinrichtungen sind ein großer Schwerpunkt bei den tödlichen Arbeitsunfällen in Mitgliedsunternehmen der BGHW! </a:t>
            </a:r>
          </a:p>
        </p:txBody>
      </p:sp>
      <p:sp>
        <p:nvSpPr>
          <p:cNvPr id="19" name="Textfeld 18">
            <a:extLst>
              <a:ext uri="{FF2B5EF4-FFF2-40B4-BE49-F238E27FC236}">
                <a16:creationId xmlns:a16="http://schemas.microsoft.com/office/drawing/2014/main" id="{855BDA0F-AD09-4672-A0B7-A15F35FCB367}"/>
              </a:ext>
            </a:extLst>
          </p:cNvPr>
          <p:cNvSpPr txBox="1"/>
          <p:nvPr/>
        </p:nvSpPr>
        <p:spPr>
          <a:xfrm>
            <a:off x="10253408" y="3600100"/>
            <a:ext cx="1855471" cy="520702"/>
          </a:xfrm>
          <a:prstGeom prst="rect">
            <a:avLst/>
          </a:prstGeom>
          <a:noFill/>
        </p:spPr>
        <p:txBody>
          <a:bodyPr wrap="square" rtlCol="0">
            <a:spAutoFit/>
          </a:bodyPr>
          <a:lstStyle/>
          <a:p>
            <a:pPr fontAlgn="base">
              <a:spcBef>
                <a:spcPct val="0"/>
              </a:spcBef>
              <a:spcAft>
                <a:spcPct val="0"/>
              </a:spcAft>
            </a:pPr>
            <a:r>
              <a:rPr lang="de-DE" sz="1400" b="1" dirty="0">
                <a:solidFill>
                  <a:srgbClr val="0083C2"/>
                </a:solidFill>
                <a:cs typeface="Arial" charset="0"/>
              </a:rPr>
              <a:t>Unfälle im Straßen-</a:t>
            </a:r>
            <a:br>
              <a:rPr lang="de-DE" sz="1400" b="1" dirty="0">
                <a:solidFill>
                  <a:srgbClr val="0083C2"/>
                </a:solidFill>
                <a:cs typeface="Arial" charset="0"/>
              </a:rPr>
            </a:br>
            <a:r>
              <a:rPr lang="de-DE" sz="1400" b="1" dirty="0">
                <a:solidFill>
                  <a:srgbClr val="0083C2"/>
                </a:solidFill>
                <a:cs typeface="Arial" charset="0"/>
              </a:rPr>
              <a:t>verkehr</a:t>
            </a:r>
          </a:p>
        </p:txBody>
      </p:sp>
      <p:sp>
        <p:nvSpPr>
          <p:cNvPr id="20" name="Textfeld 19">
            <a:extLst>
              <a:ext uri="{FF2B5EF4-FFF2-40B4-BE49-F238E27FC236}">
                <a16:creationId xmlns:a16="http://schemas.microsoft.com/office/drawing/2014/main" id="{0F37BED1-5BCD-4530-8DC3-372D543EFCB8}"/>
              </a:ext>
            </a:extLst>
          </p:cNvPr>
          <p:cNvSpPr txBox="1"/>
          <p:nvPr/>
        </p:nvSpPr>
        <p:spPr>
          <a:xfrm>
            <a:off x="7768631" y="5950697"/>
            <a:ext cx="1125875" cy="307777"/>
          </a:xfrm>
          <a:prstGeom prst="rect">
            <a:avLst/>
          </a:prstGeom>
          <a:noFill/>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21" name="Textfeld 20">
            <a:extLst>
              <a:ext uri="{FF2B5EF4-FFF2-40B4-BE49-F238E27FC236}">
                <a16:creationId xmlns:a16="http://schemas.microsoft.com/office/drawing/2014/main" id="{C560DF6E-249D-403D-89EA-DF1FFAD587CC}"/>
              </a:ext>
            </a:extLst>
          </p:cNvPr>
          <p:cNvSpPr txBox="1"/>
          <p:nvPr/>
        </p:nvSpPr>
        <p:spPr>
          <a:xfrm>
            <a:off x="3958783" y="5070173"/>
            <a:ext cx="3058399" cy="523220"/>
          </a:xfrm>
          <a:prstGeom prst="rect">
            <a:avLst/>
          </a:prstGeom>
          <a:noFill/>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23" name="Textfeld 22">
            <a:extLst>
              <a:ext uri="{FF2B5EF4-FFF2-40B4-BE49-F238E27FC236}">
                <a16:creationId xmlns:a16="http://schemas.microsoft.com/office/drawing/2014/main" id="{7EA34740-81F3-4D33-A5D2-6C990EAC0E68}"/>
              </a:ext>
            </a:extLst>
          </p:cNvPr>
          <p:cNvSpPr txBox="1"/>
          <p:nvPr/>
        </p:nvSpPr>
        <p:spPr>
          <a:xfrm>
            <a:off x="4149971" y="2727073"/>
            <a:ext cx="2676021" cy="307777"/>
          </a:xfrm>
          <a:prstGeom prst="rect">
            <a:avLst/>
          </a:prstGeom>
          <a:noFill/>
        </p:spPr>
        <p:txBody>
          <a:bodyPr wrap="square" rtlCol="0">
            <a:spAutoFit/>
          </a:bodyPr>
          <a:lstStyle/>
          <a:p>
            <a:pPr fontAlgn="base">
              <a:spcBef>
                <a:spcPct val="0"/>
              </a:spcBef>
              <a:spcAft>
                <a:spcPct val="0"/>
              </a:spcAft>
            </a:pPr>
            <a:r>
              <a:rPr lang="de-DE" sz="1400" b="1" dirty="0">
                <a:solidFill>
                  <a:srgbClr val="A30A6A"/>
                </a:solidFill>
                <a:cs typeface="Arial" charset="0"/>
              </a:rPr>
              <a:t>Unfälle mit Flurförderzeugen</a:t>
            </a:r>
          </a:p>
        </p:txBody>
      </p:sp>
      <p:sp>
        <p:nvSpPr>
          <p:cNvPr id="24" name="Textfeld 23">
            <a:extLst>
              <a:ext uri="{FF2B5EF4-FFF2-40B4-BE49-F238E27FC236}">
                <a16:creationId xmlns:a16="http://schemas.microsoft.com/office/drawing/2014/main" id="{872C719E-648F-4C52-A8B4-162AC65F0337}"/>
              </a:ext>
            </a:extLst>
          </p:cNvPr>
          <p:cNvSpPr txBox="1"/>
          <p:nvPr/>
        </p:nvSpPr>
        <p:spPr>
          <a:xfrm>
            <a:off x="4826106" y="2186060"/>
            <a:ext cx="2786334" cy="307777"/>
          </a:xfrm>
          <a:prstGeom prst="rect">
            <a:avLst/>
          </a:prstGeom>
          <a:noFill/>
        </p:spPr>
        <p:txBody>
          <a:bodyPr wrap="square" rtlCol="0">
            <a:spAutoFit/>
          </a:bodyPr>
          <a:lstStyle/>
          <a:p>
            <a:pPr fontAlgn="base">
              <a:spcBef>
                <a:spcPct val="0"/>
              </a:spcBef>
              <a:spcAft>
                <a:spcPct val="0"/>
              </a:spcAft>
            </a:pPr>
            <a:r>
              <a:rPr lang="de-DE" sz="1400" b="1" dirty="0">
                <a:solidFill>
                  <a:srgbClr val="D40F14"/>
                </a:solidFill>
                <a:cs typeface="Arial" charset="0"/>
              </a:rPr>
              <a:t>Unfälle beim Be- und Entladen</a:t>
            </a:r>
          </a:p>
        </p:txBody>
      </p:sp>
      <p:sp>
        <p:nvSpPr>
          <p:cNvPr id="25" name="Textfeld 16">
            <a:extLst>
              <a:ext uri="{FF2B5EF4-FFF2-40B4-BE49-F238E27FC236}">
                <a16:creationId xmlns:a16="http://schemas.microsoft.com/office/drawing/2014/main" id="{5511301D-38BC-4738-BB80-1108AEB4A7D2}"/>
              </a:ext>
            </a:extLst>
          </p:cNvPr>
          <p:cNvSpPr txBox="1"/>
          <p:nvPr/>
        </p:nvSpPr>
        <p:spPr>
          <a:xfrm>
            <a:off x="7492652" y="1939497"/>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mn-cs"/>
              </a:rPr>
              <a:t>Sonstige Unfälle</a:t>
            </a:r>
          </a:p>
        </p:txBody>
      </p:sp>
      <p:sp>
        <p:nvSpPr>
          <p:cNvPr id="14" name="Textfeld 13" descr="Grafik und Datenquelle: BGHW&#10;Zeitraum der Datenermittlung: 2012-2019&#10;">
            <a:extLst>
              <a:ext uri="{FF2B5EF4-FFF2-40B4-BE49-F238E27FC236}">
                <a16:creationId xmlns:a16="http://schemas.microsoft.com/office/drawing/2014/main" id="{7DB00569-10CC-4745-B13C-DB431D6CF7DC}"/>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mit Transporteinrichtungen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a:xfrm>
            <a:off x="882877" y="3279204"/>
            <a:ext cx="10442575" cy="1500187"/>
          </a:xfrm>
        </p:spPr>
        <p:txBody>
          <a:bodyPr/>
          <a:lstStyle/>
          <a:p>
            <a:r>
              <a:rPr lang="de-DE" dirty="0"/>
              <a:t>Unfallursache: Rückwärtsfahrende Fahrzeuge und Lkw</a:t>
            </a:r>
          </a:p>
        </p:txBody>
      </p:sp>
      <p:grpSp>
        <p:nvGrpSpPr>
          <p:cNvPr id="8" name="Gruppieren 7">
            <a:extLst>
              <a:ext uri="{FF2B5EF4-FFF2-40B4-BE49-F238E27FC236}">
                <a16:creationId xmlns:a16="http://schemas.microsoft.com/office/drawing/2014/main" id="{D2E54D61-CA10-45A2-9A85-C93CDF00EDB2}"/>
              </a:ext>
              <a:ext uri="{C183D7F6-B498-43B3-948B-1728B52AA6E4}">
                <adec:decorative xmlns:adec="http://schemas.microsoft.com/office/drawing/2017/decorative" val="1"/>
              </a:ext>
            </a:extLst>
          </p:cNvPr>
          <p:cNvGrpSpPr/>
          <p:nvPr/>
        </p:nvGrpSpPr>
        <p:grpSpPr>
          <a:xfrm>
            <a:off x="7886786" y="3984615"/>
            <a:ext cx="4316342" cy="2883658"/>
            <a:chOff x="7876512" y="3984615"/>
            <a:chExt cx="4316342" cy="2883658"/>
          </a:xfrm>
        </p:grpSpPr>
        <p:pic>
          <p:nvPicPr>
            <p:cNvPr id="4" name="Grafik 3">
              <a:extLst>
                <a:ext uri="{FF2B5EF4-FFF2-40B4-BE49-F238E27FC236}">
                  <a16:creationId xmlns:a16="http://schemas.microsoft.com/office/drawing/2014/main" id="{5D38079F-9B83-4D64-A486-540B4CD1E7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6512" y="3984615"/>
              <a:ext cx="4316342" cy="2883658"/>
            </a:xfrm>
            <a:prstGeom prst="rect">
              <a:avLst/>
            </a:prstGeom>
          </p:spPr>
        </p:pic>
        <p:sp>
          <p:nvSpPr>
            <p:cNvPr id="5" name="Textfeld 4">
              <a:extLst>
                <a:ext uri="{FF2B5EF4-FFF2-40B4-BE49-F238E27FC236}">
                  <a16:creationId xmlns:a16="http://schemas.microsoft.com/office/drawing/2014/main" id="{FF792A0E-2843-42B0-8911-0E8984C94F71}"/>
                </a:ext>
              </a:extLst>
            </p:cNvPr>
            <p:cNvSpPr txBox="1"/>
            <p:nvPr/>
          </p:nvSpPr>
          <p:spPr>
            <a:xfrm>
              <a:off x="12059469" y="5280917"/>
              <a:ext cx="123111" cy="1566808"/>
            </a:xfrm>
            <a:prstGeom prst="rect">
              <a:avLst/>
            </a:prstGeom>
            <a:noFill/>
          </p:spPr>
          <p:txBody>
            <a:bodyPr vert="vert270" wrap="square" lIns="0" tIns="0" rIns="0" bIns="0" rtlCol="0" anchor="ctr" anchorCtr="0">
              <a:spAutoFit/>
            </a:bodyPr>
            <a:lstStyle/>
            <a:p>
              <a:r>
                <a:rPr lang="de-DE" sz="800" dirty="0">
                  <a:solidFill>
                    <a:schemeClr val="tx1">
                      <a:lumMod val="50000"/>
                      <a:lumOff val="50000"/>
                    </a:schemeClr>
                  </a:solidFill>
                </a:rPr>
                <a:t>Foto: AdobeStock-P.E Faivre</a:t>
              </a:r>
            </a:p>
          </p:txBody>
        </p:sp>
      </p:grpSp>
    </p:spTree>
    <p:extLst>
      <p:ext uri="{BB962C8B-B14F-4D97-AF65-F5344CB8AC3E}">
        <p14:creationId xmlns:p14="http://schemas.microsoft.com/office/powerpoint/2010/main" val="80467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Auf einem Recyclinghof führt Thomas H. hinter einem Entsorgungsfahrzeug Reinigungsarbeiten aus. Als das Fahrzeug rückwärts zur Entladestelle fährt, erfasst und überrollt es Thomas, der wenig später im Krankenhaus seinen Verletzungen erliegt.</a:t>
            </a:r>
          </a:p>
          <a:p>
            <a:pPr marL="0" indent="0">
              <a:buNone/>
            </a:pPr>
            <a:endParaRPr lang="de-DE" sz="500" dirty="0"/>
          </a:p>
          <a:p>
            <a:pPr marL="0" indent="0">
              <a:buNone/>
            </a:pPr>
            <a:r>
              <a:rPr lang="de-DE" dirty="0"/>
              <a:t>Ursachen solcher Unfälle:</a:t>
            </a:r>
          </a:p>
          <a:p>
            <a:r>
              <a:rPr lang="de-DE" dirty="0"/>
              <a:t>Das Fahrpersonal kann den rückwärtigen Bereich nur unzureichend beobachten (toter Winkel).</a:t>
            </a:r>
          </a:p>
          <a:p>
            <a:pPr lvl="0"/>
            <a:r>
              <a:rPr lang="de-DE" dirty="0"/>
              <a:t>Beschäftigte fahren trotz unzureichender Sicht und ohne Einweiser rückwärts.</a:t>
            </a:r>
          </a:p>
          <a:p>
            <a:pPr lvl="0"/>
            <a:r>
              <a:rPr lang="de-DE" dirty="0"/>
              <a:t>Beschäftigte im Gefahrbereich nehmen die Fahrzeuge nicht wahr – aus den unterschiedlichsten Gründen.</a:t>
            </a:r>
          </a:p>
          <a:p>
            <a:pPr lvl="0"/>
            <a:r>
              <a:rPr lang="de-DE" dirty="0"/>
              <a:t>Die Wege für Fußgängerinnen und Fußgänger sowie Fahrzeuge im Fahrverkehr sind nicht voneinander getrennt.</a:t>
            </a:r>
          </a:p>
          <a:p>
            <a:pPr lvl="0"/>
            <a:r>
              <a:rPr lang="de-DE" dirty="0"/>
              <a:t>Die Wege für Fußgängerinnen und Fußgänger sowie Fahrzeuge sind zwar voneinander getrennt, die Trennung wird aber missachtet.</a:t>
            </a:r>
          </a:p>
          <a:p>
            <a:pPr marL="0" indent="0">
              <a:buNone/>
            </a:pPr>
            <a:endParaRPr lang="de-DE" dirty="0"/>
          </a:p>
        </p:txBody>
      </p:sp>
    </p:spTree>
    <p:extLst>
      <p:ext uri="{BB962C8B-B14F-4D97-AF65-F5344CB8AC3E}">
        <p14:creationId xmlns:p14="http://schemas.microsoft.com/office/powerpoint/2010/main" val="36128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bauliche Trennung der Verkehrswege, z. B. durch Fußgängerbrücken</a:t>
            </a:r>
          </a:p>
          <a:p>
            <a:pPr lvl="0"/>
            <a:r>
              <a:rPr lang="de-DE" dirty="0"/>
              <a:t>Verbesserung der rückwärtigen Sicht durch Verwendung von Hilfseinrichtungen, beispielsweise Rückfahrkameras (Kamera-Monitor-Systeme)</a:t>
            </a:r>
          </a:p>
          <a:p>
            <a:pPr lvl="0"/>
            <a:r>
              <a:rPr lang="de-DE" dirty="0"/>
              <a:t>Raumüberwachung durch Transponder, die bei der Unterschreitung von Mindestabständen zwischen Maschine und Mensch aktiv in den Maschinenantrieb eingreifen sowie optisch und/oder akustisch warnen</a:t>
            </a:r>
          </a:p>
          <a:p>
            <a:pPr marL="0" indent="0">
              <a:buNone/>
            </a:pPr>
            <a:endParaRPr lang="de-DE" sz="1000" dirty="0"/>
          </a:p>
          <a:p>
            <a:pPr marL="0" indent="0">
              <a:buNone/>
            </a:pPr>
            <a:r>
              <a:rPr lang="de-DE" b="1" dirty="0"/>
              <a:t>Organisatorische Maßnahmen</a:t>
            </a:r>
          </a:p>
          <a:p>
            <a:pPr lvl="0"/>
            <a:r>
              <a:rPr lang="de-DE" dirty="0"/>
              <a:t>Fahrzeuge regelmäßig auf Verkehrs- und Betriebssicherheit überprüfen</a:t>
            </a:r>
          </a:p>
          <a:p>
            <a:pPr lvl="0"/>
            <a:r>
              <a:rPr lang="de-DE" dirty="0"/>
              <a:t>innerbetriebliche Wege für den Fußgängerverkehr und den Fahrzeugverkehr festlegen und durch gut sichtbare Markierung trennen</a:t>
            </a:r>
          </a:p>
          <a:p>
            <a:pPr lvl="0"/>
            <a:r>
              <a:rPr lang="de-DE" dirty="0"/>
              <a:t>bei fehlender oder mangelhafter Sicht nach hinten zwingend einen Einweiser einsetzen</a:t>
            </a:r>
          </a:p>
          <a:p>
            <a:endParaRPr lang="de-DE" sz="1000" dirty="0"/>
          </a:p>
        </p:txBody>
      </p:sp>
      <p:sp>
        <p:nvSpPr>
          <p:cNvPr id="4" name="Textfeld 3">
            <a:extLst>
              <a:ext uri="{FF2B5EF4-FFF2-40B4-BE49-F238E27FC236}">
                <a16:creationId xmlns:a16="http://schemas.microsoft.com/office/drawing/2014/main" id="{C1FF6661-05BB-4680-A94E-53B9418383EC}"/>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997308032"/>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1325</Words>
  <Application>Microsoft Office PowerPoint</Application>
  <PresentationFormat>Breitbild</PresentationFormat>
  <Paragraphs>139</Paragraphs>
  <Slides>18</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Symbol</vt:lpstr>
      <vt:lpstr>Calibri</vt:lpstr>
      <vt:lpstr>DGUV Kampagnenlogo</vt:lpstr>
      <vt:lpstr>Informationen zur Unterstützung Ihrer Unterweisungen </vt:lpstr>
      <vt:lpstr>Hinweise zur Nutzung dieser Informationen</vt:lpstr>
      <vt:lpstr>Hinweise zur Nutzung dieser Informationen</vt:lpstr>
      <vt:lpstr>Ergänzende Informationen für Ihre Unterweisungen</vt:lpstr>
      <vt:lpstr>Weitere Unterstützungsangebote der BGHW</vt:lpstr>
      <vt:lpstr>Schwerpunkte bei tödlichen Unfällen in Handel und Warenlogistik</vt:lpstr>
      <vt:lpstr>Unfälle mit Transporteinrichtungen</vt:lpstr>
      <vt:lpstr>Typische Unfallbeispiele und Gefährdungen</vt:lpstr>
      <vt:lpstr>So können Unfälle dieser Art verhindert werden</vt:lpstr>
      <vt:lpstr>So können Unfälle dieser Art verhindert werden</vt:lpstr>
      <vt:lpstr>Unfälle mit Transporteinrichtungen</vt:lpstr>
      <vt:lpstr>Typische Unfallbeispiele und Gefährdungen</vt:lpstr>
      <vt:lpstr>So können Unfälle dieser Art verhindert werden</vt:lpstr>
      <vt:lpstr>So können Unfälle dieser Art verhindert werden</vt:lpstr>
      <vt:lpstr>Unfälle mit Transporteinrichtungen</vt:lpstr>
      <vt:lpstr>Typische Unfallbeispiele und Gefährdungen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"Erfassen, Überrollen, Quetschen durch Transporteinrichtungen"</dc:subject>
  <dc:creator>Berufsgenossenschaft Handel und Warenlogistik</dc:creator>
  <cp:lastModifiedBy>Saskia Richarz</cp:lastModifiedBy>
  <cp:revision>180</cp:revision>
  <cp:lastPrinted>2018-11-19T15:54:28Z</cp:lastPrinted>
  <dcterms:created xsi:type="dcterms:W3CDTF">2023-05-10T04:41:30Z</dcterms:created>
  <dcterms:modified xsi:type="dcterms:W3CDTF">2026-01-12T12:59:45Z</dcterms:modified>
</cp:coreProperties>
</file>