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342" r:id="rId2"/>
    <p:sldId id="358" r:id="rId3"/>
    <p:sldId id="359" r:id="rId4"/>
    <p:sldId id="355" r:id="rId5"/>
    <p:sldId id="362" r:id="rId6"/>
    <p:sldId id="343" r:id="rId7"/>
    <p:sldId id="365" r:id="rId8"/>
    <p:sldId id="363" r:id="rId9"/>
    <p:sldId id="364" r:id="rId10"/>
    <p:sldId id="372" r:id="rId11"/>
    <p:sldId id="366" r:id="rId12"/>
    <p:sldId id="367" r:id="rId13"/>
    <p:sldId id="368" r:id="rId14"/>
    <p:sldId id="374" r:id="rId15"/>
    <p:sldId id="369" r:id="rId16"/>
    <p:sldId id="370" r:id="rId17"/>
    <p:sldId id="371" r:id="rId18"/>
    <p:sldId id="375" r:id="rId19"/>
    <p:sldId id="376" r:id="rId20"/>
    <p:sldId id="356" r:id="rId21"/>
  </p:sldIdLst>
  <p:sldSz cx="12192000" cy="6858000"/>
  <p:notesSz cx="6858000" cy="9144000"/>
  <p:embeddedFontLst>
    <p:embeddedFont>
      <p:font typeface="Calibri" panose="020F0502020204030204" pitchFamily="34" charset="0"/>
      <p:regular r:id="rId24"/>
      <p:bold r:id="rId25"/>
      <p:italic r:id="rId26"/>
      <p:boldItalic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z, Saskia" initials="RS" lastIdx="23" clrIdx="0">
    <p:extLst>
      <p:ext uri="{19B8F6BF-5375-455C-9EA6-DF929625EA0E}">
        <p15:presenceInfo xmlns:p15="http://schemas.microsoft.com/office/powerpoint/2012/main" userId="Richarz, Saskia" providerId="None"/>
      </p:ext>
    </p:extLst>
  </p:cmAuthor>
  <p:cmAuthor id="2" name="GRP90026" initials="MW" lastIdx="8" clrIdx="1">
    <p:extLst>
      <p:ext uri="{19B8F6BF-5375-455C-9EA6-DF929625EA0E}">
        <p15:presenceInfo xmlns:p15="http://schemas.microsoft.com/office/powerpoint/2012/main" userId="GRP90026" providerId="None"/>
      </p:ext>
    </p:extLst>
  </p:cmAuthor>
  <p:cmAuthor id="3" name="Maan Wouhbé" initials="MW" lastIdx="19" clrIdx="2">
    <p:extLst>
      <p:ext uri="{19B8F6BF-5375-455C-9EA6-DF929625EA0E}">
        <p15:presenceInfo xmlns:p15="http://schemas.microsoft.com/office/powerpoint/2012/main" userId="Maan Wouhbé" providerId="None"/>
      </p:ext>
    </p:extLst>
  </p:cmAuthor>
  <p:cmAuthor id="4" name="P4003394" initials="SRi" lastIdx="2" clrIdx="3">
    <p:extLst>
      <p:ext uri="{19B8F6BF-5375-455C-9EA6-DF929625EA0E}">
        <p15:presenceInfo xmlns:p15="http://schemas.microsoft.com/office/powerpoint/2012/main" userId="P4003394" providerId="None"/>
      </p:ext>
    </p:extLst>
  </p:cmAuthor>
  <p:cmAuthor id="5" name="GRPR0069" initials="g" lastIdx="1" clrIdx="4">
    <p:extLst>
      <p:ext uri="{19B8F6BF-5375-455C-9EA6-DF929625EA0E}">
        <p15:presenceInfo xmlns:p15="http://schemas.microsoft.com/office/powerpoint/2012/main" userId="GRPR0069" providerId="None"/>
      </p:ext>
    </p:extLst>
  </p:cmAuthor>
  <p:cmAuthor id="6" name="Seeger, Anne" initials="SA" lastIdx="7" clrIdx="5">
    <p:extLst>
      <p:ext uri="{19B8F6BF-5375-455C-9EA6-DF929625EA0E}">
        <p15:presenceInfo xmlns:p15="http://schemas.microsoft.com/office/powerpoint/2012/main" userId="Seeger, 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C9C"/>
    <a:srgbClr val="004994"/>
    <a:srgbClr val="0063AF"/>
    <a:srgbClr val="0086CD"/>
    <a:srgbClr val="0075BF"/>
    <a:srgbClr val="BBE2F9"/>
    <a:srgbClr val="BCE2F9"/>
    <a:srgbClr val="009BE0"/>
    <a:srgbClr val="0093D8"/>
    <a:srgbClr val="009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4" autoAdjust="0"/>
    <p:restoredTop sz="84807" autoAdjust="0"/>
  </p:normalViewPr>
  <p:slideViewPr>
    <p:cSldViewPr snapToGrid="0" snapToObjects="1" showGuides="1">
      <p:cViewPr varScale="1">
        <p:scale>
          <a:sx n="93" d="100"/>
          <a:sy n="93" d="100"/>
        </p:scale>
        <p:origin x="1272" y="90"/>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21113527068418"/>
          <c:y val="2.2597659723534072E-2"/>
          <c:w val="0.66618411446347237"/>
          <c:h val="0.97740234027646589"/>
        </c:manualLayout>
      </c:layout>
      <c:doughnutChart>
        <c:varyColors val="1"/>
        <c:ser>
          <c:idx val="0"/>
          <c:order val="0"/>
          <c:tx>
            <c:strRef>
              <c:f>Tabelle1!$B$1</c:f>
              <c:strCache>
                <c:ptCount val="1"/>
                <c:pt idx="0">
                  <c:v>Unfallschwerpunkte 2012-2019</c:v>
                </c:pt>
              </c:strCache>
            </c:strRef>
          </c:tx>
          <c:dPt>
            <c:idx val="2"/>
            <c:bubble3D val="0"/>
            <c:spPr>
              <a:solidFill>
                <a:srgbClr val="479A2A"/>
              </a:solidFill>
            </c:spPr>
            <c:extLst>
              <c:ext xmlns:c16="http://schemas.microsoft.com/office/drawing/2014/chart" uri="{C3380CC4-5D6E-409C-BE32-E72D297353CC}">
                <c16:uniqueId val="{00000001-E6BF-42C7-BA4D-A3F99A4B5487}"/>
              </c:ext>
            </c:extLst>
          </c:dPt>
          <c:dPt>
            <c:idx val="6"/>
            <c:bubble3D val="0"/>
            <c:spPr>
              <a:solidFill>
                <a:srgbClr val="000000"/>
              </a:solidFill>
            </c:spPr>
            <c:extLst>
              <c:ext xmlns:c16="http://schemas.microsoft.com/office/drawing/2014/chart" uri="{C3380CC4-5D6E-409C-BE32-E72D297353CC}">
                <c16:uniqueId val="{00000003-E6BF-42C7-BA4D-A3F99A4B5487}"/>
              </c:ext>
            </c:extLst>
          </c:dPt>
          <c:dLbls>
            <c:dLbl>
              <c:idx val="0"/>
              <c:layout>
                <c:manualLayout>
                  <c:x val="5.3014196803922104E-3"/>
                  <c:y val="3.8143195332829852E-2"/>
                </c:manualLayout>
              </c:layout>
              <c:spPr>
                <a:noFill/>
                <a:ln>
                  <a:noFill/>
                </a:ln>
                <a:effectLst/>
              </c:spPr>
              <c:txPr>
                <a:bodyPr wrap="square" lIns="38100" tIns="19050" rIns="38100" bIns="19050" anchor="ctr" anchorCtr="0">
                  <a:no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9.2329472909437743E-2"/>
                      <c:h val="7.9553090844406954E-2"/>
                    </c:manualLayout>
                  </c15:layout>
                </c:ext>
                <c:ext xmlns:c16="http://schemas.microsoft.com/office/drawing/2014/chart" uri="{C3380CC4-5D6E-409C-BE32-E72D297353CC}">
                  <c16:uniqueId val="{00000004-E6BF-42C7-BA4D-A3F99A4B5487}"/>
                </c:ext>
              </c:extLst>
            </c:dLbl>
            <c:dLbl>
              <c:idx val="1"/>
              <c:layout>
                <c:manualLayout>
                  <c:x val="2.2568920913549288E-3"/>
                  <c:y val="5.9206939620331609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BF-42C7-BA4D-A3F99A4B5487}"/>
                </c:ext>
              </c:extLst>
            </c:dLbl>
            <c:dLbl>
              <c:idx val="2"/>
              <c:layout>
                <c:manualLayout>
                  <c:x val="-7.0410827368387642E-3"/>
                  <c:y val="3.5277916926320301E-4"/>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BF-42C7-BA4D-A3F99A4B5487}"/>
                </c:ext>
              </c:extLst>
            </c:dLbl>
            <c:dLbl>
              <c:idx val="3"/>
              <c:layout>
                <c:manualLayout>
                  <c:x val="4.6127811195581445E-3"/>
                  <c:y val="0"/>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6BF-42C7-BA4D-A3F99A4B5487}"/>
                </c:ext>
              </c:extLst>
            </c:dLbl>
            <c:dLbl>
              <c:idx val="4"/>
              <c:layout>
                <c:manualLayout>
                  <c:x val="-1.2029814147634344E-2"/>
                  <c:y val="-1.0250970943163259E-2"/>
                </c:manualLayout>
              </c:layout>
              <c:spPr>
                <a:noFill/>
                <a:ln>
                  <a:noFill/>
                </a:ln>
                <a:effectLst/>
              </c:spPr>
              <c:txPr>
                <a:bodyPr wrap="square" lIns="38100" tIns="19050" rIns="38100" bIns="19050" anchor="ctr">
                  <a:no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7.8107194438713154E-2"/>
                      <c:h val="8.2165528526940312E-2"/>
                    </c:manualLayout>
                  </c15:layout>
                </c:ext>
                <c:ext xmlns:c16="http://schemas.microsoft.com/office/drawing/2014/chart" uri="{C3380CC4-5D6E-409C-BE32-E72D297353CC}">
                  <c16:uniqueId val="{00000007-E6BF-42C7-BA4D-A3F99A4B5487}"/>
                </c:ext>
              </c:extLst>
            </c:dLbl>
            <c:dLbl>
              <c:idx val="5"/>
              <c:layout>
                <c:manualLayout>
                  <c:x val="1.6252162458139572E-3"/>
                  <c:y val="-3.6427651017572884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6BF-42C7-BA4D-A3F99A4B5487}"/>
                </c:ext>
              </c:extLst>
            </c:dLbl>
            <c:dLbl>
              <c:idx val="6"/>
              <c:layout>
                <c:manualLayout>
                  <c:x val="2.2568920913549288E-3"/>
                  <c:y val="-3.027846559689977E-2"/>
                </c:manualLayout>
              </c:layout>
              <c:spPr>
                <a:noFill/>
                <a:ln>
                  <a:noFill/>
                </a:ln>
                <a:effectLst/>
              </c:spPr>
              <c:txPr>
                <a:bodyPr wrap="square" lIns="38100" tIns="19050" rIns="38100" bIns="19050" anchor="ctr" anchorCtr="0">
                  <a:sp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BF-42C7-BA4D-A3F99A4B5487}"/>
                </c:ext>
              </c:extLst>
            </c:dLbl>
            <c:dLbl>
              <c:idx val="8"/>
              <c:delete val="1"/>
              <c:extLst>
                <c:ext xmlns:c15="http://schemas.microsoft.com/office/drawing/2012/chart" uri="{CE6537A1-D6FC-4f65-9D91-7224C49458BB}"/>
                <c:ext xmlns:c16="http://schemas.microsoft.com/office/drawing/2014/chart" uri="{C3380CC4-5D6E-409C-BE32-E72D297353CC}">
                  <c16:uniqueId val="{00000009-E6BF-42C7-BA4D-A3F99A4B5487}"/>
                </c:ext>
              </c:extLst>
            </c:dLbl>
            <c:spPr>
              <a:noFill/>
              <a:ln>
                <a:noFill/>
              </a:ln>
              <a:effectLst/>
            </c:spPr>
            <c:txPr>
              <a:bodyPr wrap="square" lIns="38100" tIns="19050" rIns="38100" bIns="19050" anchor="ctr">
                <a:spAutoFit/>
              </a:bodyPr>
              <a:lstStyle/>
              <a:p>
                <a:pPr>
                  <a:defRPr sz="1400" b="1"/>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Tabelle1!$A$2:$A$8</c:f>
              <c:strCache>
                <c:ptCount val="7"/>
                <c:pt idx="0">
                  <c:v>Straßenverkehr</c:v>
                </c:pt>
                <c:pt idx="1">
                  <c:v>Abstürze</c:v>
                </c:pt>
                <c:pt idx="2">
                  <c:v>Bau-, Montage- und Instandhaltungsarbeiten</c:v>
                </c:pt>
                <c:pt idx="3">
                  <c:v>Erfassen, Quetschen, Überrollen </c:v>
                </c:pt>
                <c:pt idx="4">
                  <c:v>Flurförderzeuge</c:v>
                </c:pt>
                <c:pt idx="5">
                  <c:v>Be- und Entladen</c:v>
                </c:pt>
                <c:pt idx="6">
                  <c:v>Sonstige Unfälle</c:v>
                </c:pt>
              </c:strCache>
            </c:strRef>
          </c:cat>
          <c:val>
            <c:numRef>
              <c:f>Tabelle1!$B$2:$B$10</c:f>
              <c:numCache>
                <c:formatCode>General</c:formatCode>
                <c:ptCount val="9"/>
                <c:pt idx="0">
                  <c:v>42</c:v>
                </c:pt>
                <c:pt idx="1">
                  <c:v>17</c:v>
                </c:pt>
                <c:pt idx="2">
                  <c:v>12</c:v>
                </c:pt>
                <c:pt idx="3">
                  <c:v>11</c:v>
                </c:pt>
                <c:pt idx="4">
                  <c:v>8</c:v>
                </c:pt>
                <c:pt idx="5">
                  <c:v>7</c:v>
                </c:pt>
                <c:pt idx="6">
                  <c:v>3</c:v>
                </c:pt>
                <c:pt idx="8">
                  <c:v>0</c:v>
                </c:pt>
              </c:numCache>
            </c:numRef>
          </c:val>
          <c:extLst>
            <c:ext xmlns:c16="http://schemas.microsoft.com/office/drawing/2014/chart" uri="{C3380CC4-5D6E-409C-BE32-E72D297353CC}">
              <c16:uniqueId val="{0000000A-E6BF-42C7-BA4D-A3F99A4B548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12.10.2023</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12.10.2023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a:t>
            </a:fld>
            <a:endParaRPr lang="de-DE" dirty="0"/>
          </a:p>
        </p:txBody>
      </p:sp>
    </p:spTree>
    <p:extLst>
      <p:ext uri="{BB962C8B-B14F-4D97-AF65-F5344CB8AC3E}">
        <p14:creationId xmlns:p14="http://schemas.microsoft.com/office/powerpoint/2010/main" val="201558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15</a:t>
            </a:fld>
            <a:endParaRPr lang="de-DE" dirty="0"/>
          </a:p>
        </p:txBody>
      </p:sp>
    </p:spTree>
    <p:extLst>
      <p:ext uri="{BB962C8B-B14F-4D97-AF65-F5344CB8AC3E}">
        <p14:creationId xmlns:p14="http://schemas.microsoft.com/office/powerpoint/2010/main" val="1656199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Picture 2" descr="https://kompendium.bghw.de/bghw/docs/BGHWVUR4-Documents/!html/images/unf_logo.jpg">
            <a:extLst>
              <a:ext uri="{FF2B5EF4-FFF2-40B4-BE49-F238E27FC236}">
                <a16:creationId xmlns:a16="http://schemas.microsoft.com/office/drawing/2014/main" id="{B16DF6E3-9CE7-44EA-91AB-A941027B32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B2FA9BA6-8424-47A5-9B5C-93D5679DC8C8}"/>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898C59E4-3CD3-3044-B766-16D673F4A61A}"/>
              </a:ext>
            </a:extLst>
          </p:cNvPr>
          <p:cNvSpPr/>
          <p:nvPr userDrawn="1"/>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DD4A6259-460D-B94E-AD8D-A00616EA7B59}"/>
              </a:ext>
            </a:extLst>
          </p:cNvPr>
          <p:cNvSpPr/>
          <p:nvPr userDrawn="1"/>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2DCA53CE-D372-6B4E-A074-0EF56FECAD8A}"/>
              </a:ext>
            </a:extLst>
          </p:cNvPr>
          <p:cNvSpPr/>
          <p:nvPr userDrawn="1"/>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5DEDC33-71D5-0546-8393-F2847D0A2918}"/>
              </a:ext>
            </a:extLst>
          </p:cNvPr>
          <p:cNvPicPr>
            <a:picLocks noChangeAspect="1"/>
          </p:cNvPicPr>
          <p:nvPr userDrawn="1"/>
        </p:nvPicPr>
        <p:blipFill>
          <a:blip r:embed="rId2"/>
          <a:stretch>
            <a:fillRect/>
          </a:stretch>
        </p:blipFill>
        <p:spPr>
          <a:xfrm>
            <a:off x="263900" y="225425"/>
            <a:ext cx="2355219" cy="737999"/>
          </a:xfrm>
          <a:prstGeom prst="rect">
            <a:avLst/>
          </a:prstGeom>
        </p:spPr>
      </p:pic>
      <p:pic>
        <p:nvPicPr>
          <p:cNvPr id="10" name="Picture 2" descr="https://kompendium.bghw.de/bghw/docs/BGHWVUR4-Documents/!html/images/unf_logo.jpg">
            <a:extLst>
              <a:ext uri="{FF2B5EF4-FFF2-40B4-BE49-F238E27FC236}">
                <a16:creationId xmlns:a16="http://schemas.microsoft.com/office/drawing/2014/main" id="{663AD90E-A239-4EEF-9774-152F0A7A49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11127" y="225424"/>
            <a:ext cx="1678353" cy="7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9" name="Picture 2" descr="https://kompendium.bghw.de/bghw/docs/BGHWVUR4-Documents/!html/images/unf_logo.jpg">
            <a:extLst>
              <a:ext uri="{FF2B5EF4-FFF2-40B4-BE49-F238E27FC236}">
                <a16:creationId xmlns:a16="http://schemas.microsoft.com/office/drawing/2014/main" id="{CD05A497-5F2D-4CD8-BCDD-90F9014F07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66522B2F-6CDD-4862-A453-F306B2B51100}"/>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179388" indent="-179388">
              <a:buFont typeface="Arial" panose="020B0604020202020204" pitchFamily="34" charset="0"/>
              <a:buChar char="•"/>
              <a:tabLst/>
              <a:defRPr sz="1800" baseline="0"/>
            </a:lvl1pPr>
            <a:lvl2pPr marL="360000" indent="-220663">
              <a:spcBef>
                <a:spcPts val="1000"/>
              </a:spcBef>
              <a:buFont typeface="Arial" panose="020B0604020202020204" pitchFamily="34" charset="0"/>
              <a:buChar char="•"/>
              <a:defRPr sz="1800"/>
            </a:lvl2pPr>
            <a:lvl3pPr marL="540000" indent="-220663">
              <a:spcBef>
                <a:spcPts val="1000"/>
              </a:spcBef>
              <a:buFont typeface="Arial" panose="020B0604020202020204" pitchFamily="34" charset="0"/>
              <a:buChar char="•"/>
              <a:defRPr sz="1800"/>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4pPr>
            <a:lvl5pPr marL="900000" indent="-219600">
              <a:spcBef>
                <a:spcPts val="1000"/>
              </a:spcBef>
              <a:buFont typeface="Arial" panose="020B0604020202020204" pitchFamily="34" charset="0"/>
              <a:buChar cha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0EF560C1-53F4-4B80-82F7-C008FB16D6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2" name="Picture 2" descr="https://kompendium.bghw.de/bghw/docs/BGHWVUR4-Documents/!html/images/unf_logo.jpg">
            <a:extLst>
              <a:ext uri="{FF2B5EF4-FFF2-40B4-BE49-F238E27FC236}">
                <a16:creationId xmlns:a16="http://schemas.microsoft.com/office/drawing/2014/main" id="{D15D7A69-86BA-4391-ACEF-49E56A861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3" name="Picture 2" descr="https://kompendium.bghw.de/bghw/docs/BGHWVUR4-Documents/!html/images/unf_logo.jpg">
            <a:extLst>
              <a:ext uri="{FF2B5EF4-FFF2-40B4-BE49-F238E27FC236}">
                <a16:creationId xmlns:a16="http://schemas.microsoft.com/office/drawing/2014/main" id="{5C7D7A38-F9E5-4952-92BB-9E1AA8CE50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5D8E47AD-A824-4703-B292-522625390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descr="Ein Bild, das Text, Geschirr, Tasse, ClipArt enthält.&#10;&#10;Automatisch generierte Beschreibung">
            <a:extLst>
              <a:ext uri="{FF2B5EF4-FFF2-40B4-BE49-F238E27FC236}">
                <a16:creationId xmlns:a16="http://schemas.microsoft.com/office/drawing/2014/main" id="{F8C175FD-BD11-754F-A94B-9F6B323B521E}"/>
              </a:ext>
            </a:extLst>
          </p:cNvPr>
          <p:cNvPicPr>
            <a:picLocks noChangeAspect="1"/>
          </p:cNvPicPr>
          <p:nvPr userDrawn="1"/>
        </p:nvPicPr>
        <p:blipFill>
          <a:blip r:embed="rId12"/>
          <a:stretch>
            <a:fillRect/>
          </a:stretch>
        </p:blipFill>
        <p:spPr>
          <a:xfrm>
            <a:off x="377532" y="227686"/>
            <a:ext cx="1296832" cy="289836"/>
          </a:xfrm>
          <a:prstGeom prst="rect">
            <a:avLst/>
          </a:prstGeom>
        </p:spPr>
      </p:pic>
      <p:pic>
        <p:nvPicPr>
          <p:cNvPr id="8" name="Picture 2" descr="https://kompendium.bghw.de/bghw/docs/BGHWVUR4-Documents/!html/images/unf_logo.jpg">
            <a:extLst>
              <a:ext uri="{FF2B5EF4-FFF2-40B4-BE49-F238E27FC236}">
                <a16:creationId xmlns:a16="http://schemas.microsoft.com/office/drawing/2014/main" id="{D058662C-F619-45F5-80AF-812CFA2720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72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bghw.de/arbeitsschutz/wie-wir-sie-im-arbeitsschutz-unterstuetzen/finanzielle-foerderung/zuschuss-fuer-ein-fahrsicherheitstrainin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bghw.de/arbeitsschutz/wie-wir-sie-im-arbeitsschutz-unterstuetzen/finanzielle-foerderung/zuschuss-fuer-ein-fahrsicherheitstrainin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kompendium.bghw.de/bghw/xhtml/document.jsf?docId=bghw_tf/bghw_tf-Documents/b12tbma/b12tbma_0_.html&amp;alias=bghw_tf_b12tbma_1_&amp;anchor=&amp;event=navigation" TargetMode="External"/><Relationship Id="rId7" Type="http://schemas.openxmlformats.org/officeDocument/2006/relationships/hyperlink" Target="https://kompendium.bghw.de/bghw/xhtml/document.jsf?docId=bghw_tf/bghw_tf-Documents/b12tunterw/b12tunterw_0_.html&amp;alias=bghw_tf_b12tunterw_1_&amp;anchor=&amp;event=navigation" TargetMode="External"/><Relationship Id="rId12" Type="http://schemas.openxmlformats.org/officeDocument/2006/relationships/image" Target="../media/image9.png"/><Relationship Id="rId2" Type="http://schemas.openxmlformats.org/officeDocument/2006/relationships/hyperlink" Target="https://kompendium.bghw.de/bghw/xhtml/document.jsf?docId=bghw_tf/bghw_tf-Documents/b12tverksi/b12tverksi_0_.html&amp;alias=bghw_tf_b12tverksi_1_&amp;anchor=&amp;event=navigation" TargetMode="External"/><Relationship Id="rId1" Type="http://schemas.openxmlformats.org/officeDocument/2006/relationships/slideLayout" Target="../slideLayouts/slideLayout5.xml"/><Relationship Id="rId6" Type="http://schemas.openxmlformats.org/officeDocument/2006/relationships/hyperlink" Target="https://www.runtervomgas.de/" TargetMode="External"/><Relationship Id="rId11" Type="http://schemas.openxmlformats.org/officeDocument/2006/relationships/image" Target="../media/image8.png"/><Relationship Id="rId5" Type="http://schemas.openxmlformats.org/officeDocument/2006/relationships/hyperlink" Target="https://www.deinewege.info/" TargetMode="External"/><Relationship Id="rId10" Type="http://schemas.openxmlformats.org/officeDocument/2006/relationships/image" Target="../media/image7.png"/><Relationship Id="rId4" Type="http://schemas.openxmlformats.org/officeDocument/2006/relationships/hyperlink" Target="https://www.abgelenkt.info/"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gefaehrdungsbeurteilung.bghw.de/ASM/" TargetMode="External"/><Relationship Id="rId7" Type="http://schemas.openxmlformats.org/officeDocument/2006/relationships/image" Target="../media/image11.png"/><Relationship Id="rId2" Type="http://schemas.openxmlformats.org/officeDocument/2006/relationships/hyperlink" Target="https://www.bghw.de/was-sie-im-arbeitsschutz-beachten-muessen/gefaehrdungsbeurteilung"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www.bghw.de/ansprechpartnersuche" TargetMode="External"/><Relationship Id="rId4" Type="http://schemas.openxmlformats.org/officeDocument/2006/relationships/hyperlink" Target="https://www.gurom.de/" TargetMode="Externa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3F658-CE27-448F-8508-B9E3AA0AE5A7}"/>
              </a:ext>
            </a:extLst>
          </p:cNvPr>
          <p:cNvSpPr>
            <a:spLocks noGrp="1"/>
          </p:cNvSpPr>
          <p:nvPr>
            <p:ph type="ctrTitle"/>
          </p:nvPr>
        </p:nvSpPr>
        <p:spPr/>
        <p:txBody>
          <a:bodyPr/>
          <a:lstStyle/>
          <a:p>
            <a:r>
              <a:rPr lang="de-DE" dirty="0">
                <a:latin typeface="+mn-lt"/>
              </a:rPr>
              <a:t>Informationen zur Unterstützung Ihrer Unterweisungen</a:t>
            </a:r>
            <a:br>
              <a:rPr lang="de-DE" dirty="0">
                <a:latin typeface="+mn-lt"/>
              </a:rPr>
            </a:br>
            <a:endParaRPr lang="de-DE" dirty="0">
              <a:latin typeface="+mn-lt"/>
            </a:endParaRPr>
          </a:p>
        </p:txBody>
      </p:sp>
      <p:sp>
        <p:nvSpPr>
          <p:cNvPr id="3" name="Untertitel 2">
            <a:extLst>
              <a:ext uri="{FF2B5EF4-FFF2-40B4-BE49-F238E27FC236}">
                <a16:creationId xmlns:a16="http://schemas.microsoft.com/office/drawing/2014/main" id="{9AC6C1C2-AF83-4BA9-96BC-2878BFA0F46E}"/>
              </a:ext>
            </a:extLst>
          </p:cNvPr>
          <p:cNvSpPr>
            <a:spLocks noGrp="1"/>
          </p:cNvSpPr>
          <p:nvPr>
            <p:ph type="subTitle" idx="1"/>
          </p:nvPr>
        </p:nvSpPr>
        <p:spPr>
          <a:xfrm>
            <a:off x="888780" y="3607634"/>
            <a:ext cx="5097951" cy="977618"/>
          </a:xfrm>
        </p:spPr>
        <p:txBody>
          <a:bodyPr/>
          <a:lstStyle/>
          <a:p>
            <a:r>
              <a:rPr lang="de-DE" sz="2400" dirty="0">
                <a:latin typeface="+mn-lt"/>
              </a:rPr>
              <a:t>Reihe „Unfälle verhindern“:</a:t>
            </a:r>
            <a:br>
              <a:rPr lang="de-DE" sz="2400" dirty="0">
                <a:latin typeface="+mn-lt"/>
              </a:rPr>
            </a:br>
            <a:r>
              <a:rPr lang="de-DE" sz="2400" dirty="0">
                <a:latin typeface="+mn-lt"/>
              </a:rPr>
              <a:t>Unfälle im Straßenverkehr</a:t>
            </a:r>
            <a:endParaRPr lang="de-DE" sz="2400" dirty="0">
              <a:solidFill>
                <a:srgbClr val="FF0000"/>
              </a:solidFill>
              <a:latin typeface="+mn-lt"/>
            </a:endParaRPr>
          </a:p>
        </p:txBody>
      </p:sp>
      <p:sp>
        <p:nvSpPr>
          <p:cNvPr id="4" name="Textplatzhalter 3">
            <a:extLst>
              <a:ext uri="{FF2B5EF4-FFF2-40B4-BE49-F238E27FC236}">
                <a16:creationId xmlns:a16="http://schemas.microsoft.com/office/drawing/2014/main" id="{D0D6D296-528D-4C46-9A52-E62FB72A3CB3}"/>
              </a:ext>
            </a:extLst>
          </p:cNvPr>
          <p:cNvSpPr>
            <a:spLocks noGrp="1"/>
          </p:cNvSpPr>
          <p:nvPr>
            <p:ph type="body" idx="10"/>
          </p:nvPr>
        </p:nvSpPr>
        <p:spPr>
          <a:xfrm>
            <a:off x="874713" y="5226904"/>
            <a:ext cx="5097951" cy="720724"/>
          </a:xfrm>
        </p:spPr>
        <p:txBody>
          <a:bodyPr/>
          <a:lstStyle/>
          <a:p>
            <a:endParaRPr lang="de-DE" dirty="0"/>
          </a:p>
        </p:txBody>
      </p:sp>
      <p:grpSp>
        <p:nvGrpSpPr>
          <p:cNvPr id="11" name="Gruppieren 10">
            <a:extLst>
              <a:ext uri="{FF2B5EF4-FFF2-40B4-BE49-F238E27FC236}">
                <a16:creationId xmlns:a16="http://schemas.microsoft.com/office/drawing/2014/main" id="{4FE808D0-FE98-482F-A91D-72A0DFC040AB}"/>
              </a:ext>
              <a:ext uri="{C183D7F6-B498-43B3-948B-1728B52AA6E4}">
                <adec:decorative xmlns:adec="http://schemas.microsoft.com/office/drawing/2017/decorative" val="1"/>
              </a:ext>
            </a:extLst>
          </p:cNvPr>
          <p:cNvGrpSpPr/>
          <p:nvPr/>
        </p:nvGrpSpPr>
        <p:grpSpPr>
          <a:xfrm>
            <a:off x="7175643" y="2232352"/>
            <a:ext cx="5017443" cy="3346994"/>
            <a:chOff x="7175643" y="2232352"/>
            <a:chExt cx="5017443" cy="3346994"/>
          </a:xfrm>
        </p:grpSpPr>
        <p:pic>
          <p:nvPicPr>
            <p:cNvPr id="7" name="Grafik 6">
              <a:extLst>
                <a:ext uri="{FF2B5EF4-FFF2-40B4-BE49-F238E27FC236}">
                  <a16:creationId xmlns:a16="http://schemas.microsoft.com/office/drawing/2014/main" id="{3B4EB7FE-E349-4A3C-A168-B971ED85CA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75643" y="2232352"/>
              <a:ext cx="5017443" cy="3346994"/>
            </a:xfrm>
            <a:prstGeom prst="rect">
              <a:avLst/>
            </a:prstGeom>
          </p:spPr>
        </p:pic>
        <p:sp>
          <p:nvSpPr>
            <p:cNvPr id="9" name="Textfeld 8">
              <a:extLst>
                <a:ext uri="{FF2B5EF4-FFF2-40B4-BE49-F238E27FC236}">
                  <a16:creationId xmlns:a16="http://schemas.microsoft.com/office/drawing/2014/main" id="{AB0A3668-24BB-40CD-8A4B-0A78A1793464}"/>
                </a:ext>
              </a:extLst>
            </p:cNvPr>
            <p:cNvSpPr txBox="1"/>
            <p:nvPr/>
          </p:nvSpPr>
          <p:spPr>
            <a:xfrm>
              <a:off x="12060233" y="3976099"/>
              <a:ext cx="123111" cy="1580345"/>
            </a:xfrm>
            <a:prstGeom prst="rect">
              <a:avLst/>
            </a:prstGeom>
            <a:noFill/>
          </p:spPr>
          <p:txBody>
            <a:bodyPr vert="vert270" wrap="square" lIns="0" tIns="0" rIns="0" bIns="0" rtlCol="0" anchor="ctr" anchorCtr="0">
              <a:spAutoFit/>
            </a:bodyPr>
            <a:lstStyle/>
            <a:p>
              <a:r>
                <a:rPr lang="de-DE" sz="800" dirty="0">
                  <a:solidFill>
                    <a:schemeClr val="bg1"/>
                  </a:solidFill>
                </a:rPr>
                <a:t>Foto: AdobeStock-Kara</a:t>
              </a:r>
            </a:p>
          </p:txBody>
        </p:sp>
      </p:grpSp>
      <p:sp>
        <p:nvSpPr>
          <p:cNvPr id="5" name="Textfeld 4" descr="Foto ist Platzhalter. Idealerweise fügen Sie hier ein zum Unfallschwerpunkt Straßenverkehr passendes Foto aus Ihrem Betrieb ein.&#10;">
            <a:extLst>
              <a:ext uri="{FF2B5EF4-FFF2-40B4-BE49-F238E27FC236}">
                <a16:creationId xmlns:a16="http://schemas.microsoft.com/office/drawing/2014/main" id="{2491C34A-2C28-4DC6-83CC-675F36E56924}"/>
              </a:ext>
              <a:ext uri="{C183D7F6-B498-43B3-948B-1728B52AA6E4}">
                <adec:decorative xmlns:adec="http://schemas.microsoft.com/office/drawing/2017/decorative" val="0"/>
              </a:ext>
            </a:extLst>
          </p:cNvPr>
          <p:cNvSpPr txBox="1"/>
          <p:nvPr/>
        </p:nvSpPr>
        <p:spPr>
          <a:xfrm>
            <a:off x="7175643" y="4386937"/>
            <a:ext cx="3641239"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Platzhalter – idealerweise fügen Sie hier ein zum Unfallschwer-punkt Straßenverkehr passendes Foto aus Ihrem Betrieb ein.</a:t>
            </a:r>
          </a:p>
        </p:txBody>
      </p:sp>
    </p:spTree>
    <p:extLst>
      <p:ext uri="{BB962C8B-B14F-4D97-AF65-F5344CB8AC3E}">
        <p14:creationId xmlns:p14="http://schemas.microsoft.com/office/powerpoint/2010/main" val="289852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Organisatorische Maßnahmen</a:t>
            </a:r>
          </a:p>
          <a:p>
            <a:pPr lvl="0"/>
            <a:r>
              <a:rPr lang="de-DE" dirty="0"/>
              <a:t>Firmenfahrzeuge regelmäßig auf Verkehrs- und Betriebssicherheit überprüfen</a:t>
            </a:r>
          </a:p>
          <a:p>
            <a:pPr lvl="0"/>
            <a:r>
              <a:rPr lang="de-DE" dirty="0"/>
              <a:t>betriebliche Regelungen zur Nutzung von Telefonen, Navigationssystemen und anderen Kommunikations- und Informationssystemen im Fahrzeug treffen</a:t>
            </a:r>
          </a:p>
          <a:p>
            <a:pPr marL="0" indent="0">
              <a:buNone/>
            </a:pPr>
            <a:endParaRPr lang="de-DE" sz="1000" dirty="0"/>
          </a:p>
          <a:p>
            <a:pPr marL="0" indent="0">
              <a:buNone/>
            </a:pPr>
            <a:r>
              <a:rPr lang="de-DE" b="1" dirty="0"/>
              <a:t>Personenbezogene Maßnahmen</a:t>
            </a:r>
          </a:p>
          <a:p>
            <a:pPr lvl="0"/>
            <a:r>
              <a:rPr lang="de-DE" dirty="0"/>
              <a:t>Beschäftigte in Verkehrssicherheitsthemen fortbilden</a:t>
            </a:r>
          </a:p>
          <a:p>
            <a:pPr lvl="0"/>
            <a:r>
              <a:rPr lang="de-DE" dirty="0"/>
              <a:t>Beschäftigte in die Fahrzeugtechnik einweisen, z. B. die Assistenzsysteme</a:t>
            </a:r>
          </a:p>
          <a:p>
            <a:pPr lvl="0"/>
            <a:r>
              <a:rPr lang="de-DE" dirty="0"/>
              <a:t>Betriebsanweisungen aufstellen und Beschäftigte unterweisen</a:t>
            </a:r>
          </a:p>
          <a:p>
            <a:pPr lvl="0"/>
            <a:r>
              <a:rPr lang="de-DE" dirty="0"/>
              <a:t>Beschäftigte durch praktische Trainings befähigen, defensiv und vorausschauend zu fahren. Dabei ist sicherzustellen, dass in den Trainings auch die Gefahren durch Ablenkung thematisiert und in praktischen Übungen erfahrbar gemacht werden. Die BGHW bezuschusst für ihre Mitglieds-unternehmen Verkehrssicherheitstrainings (Informationen dazu auf </a:t>
            </a:r>
            <a:r>
              <a:rPr lang="de-DE" dirty="0">
                <a:hlinkClick r:id="rId2" tooltip="Link zur BGHW-Webseite, Rubrik &quot;Zuschuss für ein Fahrsicherheitstraining&quot;"/>
              </a:rPr>
              <a:t>bghw.de</a:t>
            </a:r>
            <a:r>
              <a:rPr lang="de-DE" dirty="0"/>
              <a:t>).</a:t>
            </a:r>
          </a:p>
          <a:p>
            <a:endParaRPr lang="de-DE" dirty="0"/>
          </a:p>
        </p:txBody>
      </p:sp>
      <p:sp>
        <p:nvSpPr>
          <p:cNvPr id="5" name="Textfeld 4">
            <a:extLst>
              <a:ext uri="{FF2B5EF4-FFF2-40B4-BE49-F238E27FC236}">
                <a16:creationId xmlns:a16="http://schemas.microsoft.com/office/drawing/2014/main" id="{006A3E1A-FA19-4E0A-99C7-04E8975BDA8B}"/>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232537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im Straßenverkehr</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p:txBody>
          <a:bodyPr/>
          <a:lstStyle/>
          <a:p>
            <a:r>
              <a:rPr lang="de-DE" dirty="0"/>
              <a:t>Unfallursache: Dichtes Auffahren</a:t>
            </a:r>
          </a:p>
        </p:txBody>
      </p:sp>
      <p:grpSp>
        <p:nvGrpSpPr>
          <p:cNvPr id="8" name="Gruppieren 7">
            <a:extLst>
              <a:ext uri="{FF2B5EF4-FFF2-40B4-BE49-F238E27FC236}">
                <a16:creationId xmlns:a16="http://schemas.microsoft.com/office/drawing/2014/main" id="{248434F0-2D62-46B9-9226-ED02173309DE}"/>
              </a:ext>
              <a:ext uri="{C183D7F6-B498-43B3-948B-1728B52AA6E4}">
                <adec:decorative xmlns:adec="http://schemas.microsoft.com/office/drawing/2017/decorative" val="1"/>
              </a:ext>
            </a:extLst>
          </p:cNvPr>
          <p:cNvGrpSpPr/>
          <p:nvPr/>
        </p:nvGrpSpPr>
        <p:grpSpPr>
          <a:xfrm>
            <a:off x="8223160" y="2883063"/>
            <a:ext cx="3968840" cy="3974937"/>
            <a:chOff x="8223160" y="2883063"/>
            <a:chExt cx="3968840" cy="3974937"/>
          </a:xfrm>
        </p:grpSpPr>
        <p:pic>
          <p:nvPicPr>
            <p:cNvPr id="5" name="Grafik 4">
              <a:extLst>
                <a:ext uri="{FF2B5EF4-FFF2-40B4-BE49-F238E27FC236}">
                  <a16:creationId xmlns:a16="http://schemas.microsoft.com/office/drawing/2014/main" id="{A649EA05-72AA-4FAC-B9FE-B1A39E787EE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23160" y="2883063"/>
              <a:ext cx="3968840" cy="3974937"/>
            </a:xfrm>
            <a:prstGeom prst="rect">
              <a:avLst/>
            </a:prstGeom>
          </p:spPr>
        </p:pic>
        <p:sp>
          <p:nvSpPr>
            <p:cNvPr id="4" name="Textfeld 3">
              <a:extLst>
                <a:ext uri="{FF2B5EF4-FFF2-40B4-BE49-F238E27FC236}">
                  <a16:creationId xmlns:a16="http://schemas.microsoft.com/office/drawing/2014/main" id="{0398C5BB-FB9F-46F1-9170-EDA0D26290BB}"/>
                </a:ext>
              </a:extLst>
            </p:cNvPr>
            <p:cNvSpPr txBox="1"/>
            <p:nvPr/>
          </p:nvSpPr>
          <p:spPr>
            <a:xfrm>
              <a:off x="12059469" y="5280917"/>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AdobeStock-sutichak</a:t>
              </a:r>
            </a:p>
          </p:txBody>
        </p:sp>
      </p:grpSp>
    </p:spTree>
    <p:extLst>
      <p:ext uri="{BB962C8B-B14F-4D97-AF65-F5344CB8AC3E}">
        <p14:creationId xmlns:p14="http://schemas.microsoft.com/office/powerpoint/2010/main" val="238351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Alex P. hat gerade seine Ladung vom Zentrallager aufgenommen, da beginnt es zu regnen. Als wenig später eine Ampel auf Rot springt, tritt er auf die Bremse. Er merkt, dass das Antiblockiersystem einsetzt. Jedoch reicht der Abstand nicht mehr aus, um zum Stehen zu kommen. Mit einer Restgeschwindigkeit von 40 km/h fährt er auf das Heck eines Lkw auf und verletzt sich schwer an der Halswirbelsäule.</a:t>
            </a:r>
          </a:p>
          <a:p>
            <a:pPr marL="0" indent="0">
              <a:buNone/>
            </a:pPr>
            <a:endParaRPr lang="de-DE" sz="500" dirty="0"/>
          </a:p>
          <a:p>
            <a:pPr marL="0" indent="0">
              <a:buNone/>
            </a:pPr>
            <a:r>
              <a:rPr lang="de-DE" dirty="0"/>
              <a:t>Zu dichtes Auffahren wird begünstigt durch:</a:t>
            </a:r>
          </a:p>
          <a:p>
            <a:r>
              <a:rPr lang="de-DE" dirty="0"/>
              <a:t>Fahren mit nicht angepasster Geschwindigkeit</a:t>
            </a:r>
          </a:p>
          <a:p>
            <a:pPr lvl="0"/>
            <a:r>
              <a:rPr lang="de-DE" dirty="0"/>
              <a:t>falsche Einschätzung der eigenen Möglichkeiten und/oder falsches Vertrauen in Assistenzsysteme</a:t>
            </a:r>
          </a:p>
          <a:p>
            <a:pPr lvl="0"/>
            <a:r>
              <a:rPr lang="de-DE" dirty="0"/>
              <a:t>Stress und Zeitdruck</a:t>
            </a:r>
          </a:p>
          <a:p>
            <a:pPr lvl="0"/>
            <a:r>
              <a:rPr lang="de-DE" dirty="0"/>
              <a:t>Müdigkeit</a:t>
            </a:r>
          </a:p>
          <a:p>
            <a:pPr marL="0" indent="0">
              <a:buNone/>
            </a:pPr>
            <a:r>
              <a:rPr lang="de-DE" b="1" dirty="0"/>
              <a:t> </a:t>
            </a:r>
          </a:p>
        </p:txBody>
      </p:sp>
    </p:spTree>
    <p:extLst>
      <p:ext uri="{BB962C8B-B14F-4D97-AF65-F5344CB8AC3E}">
        <p14:creationId xmlns:p14="http://schemas.microsoft.com/office/powerpoint/2010/main" val="203639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pPr lvl="0"/>
            <a:r>
              <a:rPr lang="de-DE" dirty="0"/>
              <a:t>Fahrzeuge mit sinnvollen Fahrerassistenzsystemen ausstatten, z. B. mit Abstands- und Notbremsassistenten. Fortschrittliche Notbremsassistenten (AEBS) sind für neu zugelassene Fahrzeuge ab 8 Tonnen mit Druckluftbremsanlage und luftgefederter Hinterachse seit 2015 vorgeschrieben. Ab November 2018 müssen alle neu zugelassenen Lkw ab 3,5 Tonnen mit AEBS ausgerüstet sein. Der Umgang mit diesen Assistenten muss jedoch geübt werden und/oder es muss eine umfangreiche Einweisung in diese Systeme stattfinden.</a:t>
            </a:r>
          </a:p>
          <a:p>
            <a:pPr lvl="0"/>
            <a:r>
              <a:rPr lang="de-DE" dirty="0"/>
              <a:t>Anrufende per Telefonansage darauf hinweisen, dass den Beschäftigten das Telefonieren während der Fahrt verboten ist, und einen Rückruf ankündigen. Wenn das nicht möglich ist, sollten die Freisprecheinrichtungen mit einer gut funktionierenden Sprachsteuerung ausgerüstet sein.</a:t>
            </a:r>
          </a:p>
          <a:p>
            <a:pPr marL="0" indent="0">
              <a:buNone/>
            </a:pPr>
            <a:endParaRPr lang="de-DE" sz="1000" dirty="0"/>
          </a:p>
          <a:p>
            <a:pPr marL="0" indent="0">
              <a:buNone/>
            </a:pPr>
            <a:r>
              <a:rPr lang="de-DE" b="1" dirty="0"/>
              <a:t>Organisatorische Maßnahmen</a:t>
            </a:r>
          </a:p>
          <a:p>
            <a:r>
              <a:rPr lang="de-DE" dirty="0"/>
              <a:t>Verantwortungsvolle Disposition, die Reserven für unvorhergesehene Ereignisse lässt ist eine wichtige Voraussetzung für sicheres Fahren, denn Stress und Zeitdruck können zu dichtem Auffahren verführen.</a:t>
            </a:r>
          </a:p>
        </p:txBody>
      </p:sp>
      <p:sp>
        <p:nvSpPr>
          <p:cNvPr id="6" name="Textfeld 5">
            <a:extLst>
              <a:ext uri="{FF2B5EF4-FFF2-40B4-BE49-F238E27FC236}">
                <a16:creationId xmlns:a16="http://schemas.microsoft.com/office/drawing/2014/main" id="{852E3FCB-AD8E-4B73-A916-C38CE41E38E4}"/>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340533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Beschäftigte in Verkehrssicherheitsthemen fortbilden</a:t>
            </a:r>
          </a:p>
          <a:p>
            <a:pPr lvl="0"/>
            <a:r>
              <a:rPr lang="de-DE" dirty="0"/>
              <a:t>Beschäftigte in die Fahrzeugtechnik einweisen, z. B. in die Notbremssysteme</a:t>
            </a:r>
          </a:p>
          <a:p>
            <a:pPr lvl="0"/>
            <a:r>
              <a:rPr lang="de-DE" dirty="0"/>
              <a:t>Betriebsanweisungen aufstellen und Beschäftigte unterweisen</a:t>
            </a:r>
          </a:p>
          <a:p>
            <a:pPr lvl="0"/>
            <a:r>
              <a:rPr lang="de-DE" dirty="0"/>
              <a:t>Beschäftigte durch Sicherheitstrainings befähigen, defensiv und vorausschauend zu fahren. Die BGHW bezuschusst für ihre Mitgliedsunternehmen Verkehrssicherheitstrainings (Informationen dazu auf </a:t>
            </a:r>
            <a:r>
              <a:rPr lang="de-DE" dirty="0">
                <a:hlinkClick r:id="rId2" tooltip="Link zur BGHW-Webseite, Rubrik &quot;Zuschuss für ein Fahrsicherheitstraining&quot;"/>
              </a:rPr>
              <a:t>bghw.de</a:t>
            </a:r>
            <a:r>
              <a:rPr lang="de-DE" dirty="0"/>
              <a:t>).</a:t>
            </a:r>
          </a:p>
          <a:p>
            <a:endParaRPr lang="de-DE" dirty="0"/>
          </a:p>
        </p:txBody>
      </p:sp>
      <p:sp>
        <p:nvSpPr>
          <p:cNvPr id="4" name="Textfeld 3">
            <a:extLst>
              <a:ext uri="{FF2B5EF4-FFF2-40B4-BE49-F238E27FC236}">
                <a16:creationId xmlns:a16="http://schemas.microsoft.com/office/drawing/2014/main" id="{AF0D6538-54B5-48AE-AC1B-5C99CD20F816}"/>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96681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im Straßenverkehr</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p:txBody>
          <a:bodyPr/>
          <a:lstStyle/>
          <a:p>
            <a:r>
              <a:rPr lang="de-DE" dirty="0"/>
              <a:t>Unfallursache: Hohe Geschwindigkeit</a:t>
            </a:r>
          </a:p>
        </p:txBody>
      </p:sp>
      <p:grpSp>
        <p:nvGrpSpPr>
          <p:cNvPr id="8" name="Gruppieren 7">
            <a:extLst>
              <a:ext uri="{FF2B5EF4-FFF2-40B4-BE49-F238E27FC236}">
                <a16:creationId xmlns:a16="http://schemas.microsoft.com/office/drawing/2014/main" id="{671A16C7-3F73-484F-A1F6-F7D515BFCCA5}"/>
              </a:ext>
              <a:ext uri="{C183D7F6-B498-43B3-948B-1728B52AA6E4}">
                <adec:decorative xmlns:adec="http://schemas.microsoft.com/office/drawing/2017/decorative" val="1"/>
              </a:ext>
            </a:extLst>
          </p:cNvPr>
          <p:cNvGrpSpPr/>
          <p:nvPr/>
        </p:nvGrpSpPr>
        <p:grpSpPr>
          <a:xfrm>
            <a:off x="6491746" y="3651225"/>
            <a:ext cx="5700254" cy="3206774"/>
            <a:chOff x="6491746" y="3640951"/>
            <a:chExt cx="5700254" cy="3206774"/>
          </a:xfrm>
        </p:grpSpPr>
        <p:pic>
          <p:nvPicPr>
            <p:cNvPr id="4" name="Grafik 3">
              <a:extLst>
                <a:ext uri="{FF2B5EF4-FFF2-40B4-BE49-F238E27FC236}">
                  <a16:creationId xmlns:a16="http://schemas.microsoft.com/office/drawing/2014/main" id="{D8A60B7B-3F2E-4F48-BA4E-3CF878A1AE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91746" y="3640951"/>
              <a:ext cx="5700254" cy="3206774"/>
            </a:xfrm>
            <a:prstGeom prst="rect">
              <a:avLst/>
            </a:prstGeom>
          </p:spPr>
        </p:pic>
        <p:sp>
          <p:nvSpPr>
            <p:cNvPr id="5" name="Textfeld 4">
              <a:extLst>
                <a:ext uri="{FF2B5EF4-FFF2-40B4-BE49-F238E27FC236}">
                  <a16:creationId xmlns:a16="http://schemas.microsoft.com/office/drawing/2014/main" id="{F88A5797-DB17-47F5-AECF-064B47F2410C}"/>
                </a:ext>
              </a:extLst>
            </p:cNvPr>
            <p:cNvSpPr txBox="1"/>
            <p:nvPr/>
          </p:nvSpPr>
          <p:spPr>
            <a:xfrm>
              <a:off x="12059469" y="5270643"/>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AdobeStock-SciePro</a:t>
              </a:r>
            </a:p>
          </p:txBody>
        </p:sp>
      </p:grpSp>
    </p:spTree>
    <p:extLst>
      <p:ext uri="{BB962C8B-B14F-4D97-AF65-F5344CB8AC3E}">
        <p14:creationId xmlns:p14="http://schemas.microsoft.com/office/powerpoint/2010/main" val="163364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„Das war ein langer Arbeitstag, jetzt nur noch nach Hause!“, denkt sich Herbert R. möglicherweise, als er in der Dämmerung durch einen Waldabschnitt fährt. Im Scheinwerferlicht steht plötzlich ein Hirsch vor ihm. Herbert bremst abrupt, das Fahrzeug kommt von der Fahrbahn ab und prallt gegen einen Baum. Durch die Wucht des Aufpralls wird der Transporter auf die Fahrbahn zurückgeschleudert, durchbricht eine Leitplanke, überschlägt sich und bleibt im Graben liegen. Die Feuerwehr kann Herbert R. nur noch tot bergen.</a:t>
            </a:r>
          </a:p>
          <a:p>
            <a:pPr marL="0" indent="0">
              <a:buNone/>
            </a:pPr>
            <a:endParaRPr lang="de-DE" sz="500" dirty="0"/>
          </a:p>
          <a:p>
            <a:pPr marL="0" indent="0">
              <a:buNone/>
            </a:pPr>
            <a:r>
              <a:rPr lang="de-DE" dirty="0"/>
              <a:t>Gefährdungen in Verbindung mit nicht angepasster Geschwindigkeit sind …</a:t>
            </a:r>
          </a:p>
          <a:p>
            <a:r>
              <a:rPr lang="de-DE" dirty="0"/>
              <a:t>auf der Autobahn: Spur wechseln, in Staus fahren, in Baustellen fahren</a:t>
            </a:r>
          </a:p>
          <a:p>
            <a:r>
              <a:rPr lang="de-DE" dirty="0"/>
              <a:t>auf der Landstraße: Kurven fahren, auf Straßen mit Wildwechsel fahren, auf Straßen fahren, die von Baumreihen begrenzt werden (Alleen), auf nicht einsehbaren Straßenabschnitten, fahren im Nebel</a:t>
            </a:r>
          </a:p>
          <a:p>
            <a:pPr marL="0" indent="0">
              <a:buNone/>
            </a:pPr>
            <a:endParaRPr lang="de-DE" b="1" dirty="0"/>
          </a:p>
          <a:p>
            <a:pPr marL="0" indent="0">
              <a:buNone/>
            </a:pPr>
            <a:endParaRPr lang="de-DE" dirty="0"/>
          </a:p>
        </p:txBody>
      </p:sp>
    </p:spTree>
    <p:extLst>
      <p:ext uri="{BB962C8B-B14F-4D97-AF65-F5344CB8AC3E}">
        <p14:creationId xmlns:p14="http://schemas.microsoft.com/office/powerpoint/2010/main" val="2856415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pPr lvl="0"/>
            <a:r>
              <a:rPr lang="de-DE" dirty="0"/>
              <a:t>Fahrzeuge mit Fahrerassistenzsystemen ausstatten, z. B. mit Verkehrszeichen-Assistenten und Abstands-Regeltempomaten</a:t>
            </a:r>
          </a:p>
          <a:p>
            <a:pPr lvl="0"/>
            <a:r>
              <a:rPr lang="de-DE" dirty="0"/>
              <a:t>Reduzieren der Höchstgeschwindigkeit von Fahrzeugen („Drosselung“)</a:t>
            </a:r>
          </a:p>
          <a:p>
            <a:pPr lvl="0"/>
            <a:r>
              <a:rPr lang="de-DE" dirty="0"/>
              <a:t>Verkehrszeichen-Assistenten so schalten, dass die angeordnete Geschwindigkeit automatisch eingehalten wird und nur mit einem „Kickdown“ überschritten werden kann</a:t>
            </a:r>
          </a:p>
          <a:p>
            <a:pPr lvl="0"/>
            <a:r>
              <a:rPr lang="de-DE" dirty="0"/>
              <a:t>Unfalldatenschreiber in Firmenfahrzeugen installieren. Sie wirken präventiv, denn das Fahrpersonal muss damit rechnen, dass eine unfallursächliche Geschwindigkeitsübertretung auf diese Weise dokumentiert wird.</a:t>
            </a:r>
          </a:p>
        </p:txBody>
      </p:sp>
      <p:sp>
        <p:nvSpPr>
          <p:cNvPr id="6" name="Textfeld 5">
            <a:extLst>
              <a:ext uri="{FF2B5EF4-FFF2-40B4-BE49-F238E27FC236}">
                <a16:creationId xmlns:a16="http://schemas.microsoft.com/office/drawing/2014/main" id="{06CCC7A3-0BE2-4580-9A47-78717DDEABFD}"/>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129176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Organisatorische Maßnahmen</a:t>
            </a:r>
          </a:p>
          <a:p>
            <a:r>
              <a:rPr lang="de-DE" dirty="0"/>
              <a:t>verantwortungsvolle Disposition, die Reserven für unvorhergesehene Ereignisse lässt, ist eine wichtige Voraussetzung für sicheres Fahren, denn Stress und Zeitdruck können dazu führen, dass die Beschäftigten zu schnell fahren, um die Vorgaben zu erfüllen</a:t>
            </a:r>
          </a:p>
          <a:p>
            <a:r>
              <a:rPr lang="de-DE" dirty="0">
                <a:solidFill>
                  <a:srgbClr val="000000"/>
                </a:solidFill>
              </a:rPr>
              <a:t>betriebliche Regelungen zur Einhaltung angepasster Geschwindigkeiten festlegen, z. B.:</a:t>
            </a:r>
          </a:p>
          <a:p>
            <a:pPr marL="360363" lvl="0" indent="-185738">
              <a:buFont typeface="Symbol" panose="05050102010706020507" pitchFamily="18" charset="2"/>
              <a:buChar char="-"/>
            </a:pPr>
            <a:r>
              <a:rPr lang="de-DE" dirty="0">
                <a:solidFill>
                  <a:srgbClr val="000000"/>
                </a:solidFill>
              </a:rPr>
              <a:t>Einhalten von Geschwindigkeitsbegrenzungen</a:t>
            </a:r>
          </a:p>
          <a:p>
            <a:pPr marL="360363" lvl="0" indent="-185738">
              <a:buFont typeface="Symbol" panose="05050102010706020507" pitchFamily="18" charset="2"/>
              <a:buChar char="-"/>
            </a:pPr>
            <a:r>
              <a:rPr lang="de-DE" dirty="0">
                <a:solidFill>
                  <a:srgbClr val="000000"/>
                </a:solidFill>
              </a:rPr>
              <a:t>Orientieren an der Richtgeschwindigkeit von 130 km/h auf der Autobahn</a:t>
            </a:r>
          </a:p>
          <a:p>
            <a:pPr marL="360363" lvl="0" indent="-185738">
              <a:buFont typeface="Symbol" panose="05050102010706020507" pitchFamily="18" charset="2"/>
              <a:buChar char="-"/>
            </a:pPr>
            <a:r>
              <a:rPr lang="de-DE" dirty="0">
                <a:solidFill>
                  <a:srgbClr val="000000"/>
                </a:solidFill>
              </a:rPr>
              <a:t>bei unterwegs auftretenden Verzögerungen kein Aufholen der Zeit durch Fahren mit überhöhter Geschwindigkeit</a:t>
            </a:r>
          </a:p>
        </p:txBody>
      </p:sp>
      <p:sp>
        <p:nvSpPr>
          <p:cNvPr id="6" name="Textfeld 5">
            <a:extLst>
              <a:ext uri="{FF2B5EF4-FFF2-40B4-BE49-F238E27FC236}">
                <a16:creationId xmlns:a16="http://schemas.microsoft.com/office/drawing/2014/main" id="{06CCC7A3-0BE2-4580-9A47-78717DDEABFD}"/>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134655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Betriebsanweisungen zum Fahren mit angepasster Geschwindigkeit sowie im vorausschauenden Fahren aufstellen und Beschäftigte unterweisen</a:t>
            </a:r>
          </a:p>
          <a:p>
            <a:pPr lvl="0"/>
            <a:r>
              <a:rPr lang="de-DE" dirty="0"/>
              <a:t>den Beschäftigten in Sicherheitstrainings die Gefahren verdeutlichen, die durch überhöhte Geschwindigkeit entstehen</a:t>
            </a:r>
          </a:p>
          <a:p>
            <a:pPr lvl="0"/>
            <a:r>
              <a:rPr lang="de-DE" dirty="0"/>
              <a:t>mit Simulatoren die Bedeutung angepasster Geschwindigkeit vermitteln</a:t>
            </a:r>
          </a:p>
          <a:p>
            <a:endParaRPr lang="de-DE" dirty="0"/>
          </a:p>
        </p:txBody>
      </p:sp>
      <p:sp>
        <p:nvSpPr>
          <p:cNvPr id="6" name="Textfeld 5">
            <a:extLst>
              <a:ext uri="{FF2B5EF4-FFF2-40B4-BE49-F238E27FC236}">
                <a16:creationId xmlns:a16="http://schemas.microsoft.com/office/drawing/2014/main" id="{06CCC7A3-0BE2-4580-9A47-78717DDEABFD}"/>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241567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91C299E-C98D-2D49-9D5E-9A35EA361EE9}"/>
              </a:ext>
            </a:extLst>
          </p:cNvPr>
          <p:cNvSpPr>
            <a:spLocks noGrp="1"/>
          </p:cNvSpPr>
          <p:nvPr>
            <p:ph type="title"/>
          </p:nvPr>
        </p:nvSpPr>
        <p:spPr/>
        <p:txBody>
          <a:bodyPr/>
          <a:lstStyle/>
          <a:p>
            <a:r>
              <a:rPr lang="de-DE" dirty="0"/>
              <a:t>Hinweise zur Nutzung dieser Informationen</a:t>
            </a:r>
          </a:p>
        </p:txBody>
      </p:sp>
      <p:sp>
        <p:nvSpPr>
          <p:cNvPr id="5" name="Inhaltsplatzhalter 4">
            <a:extLst>
              <a:ext uri="{FF2B5EF4-FFF2-40B4-BE49-F238E27FC236}">
                <a16:creationId xmlns:a16="http://schemas.microsoft.com/office/drawing/2014/main" id="{BF2462DD-4BE8-A042-BAE3-49E7A4F1A988}"/>
              </a:ext>
            </a:extLst>
          </p:cNvPr>
          <p:cNvSpPr>
            <a:spLocks noGrp="1"/>
          </p:cNvSpPr>
          <p:nvPr>
            <p:ph idx="1"/>
          </p:nvPr>
        </p:nvSpPr>
        <p:spPr>
          <a:xfrm>
            <a:off x="874711" y="1882799"/>
            <a:ext cx="10630524" cy="4293411"/>
          </a:xfrm>
        </p:spPr>
        <p:txBody>
          <a:bodyPr/>
          <a:lstStyle/>
          <a:p>
            <a:pPr marL="0" indent="0">
              <a:buNone/>
            </a:pPr>
            <a:r>
              <a:rPr lang="de-DE" dirty="0"/>
              <a:t>Der BGHW ist es ein großes Anliegen, betriebliche Multiplikatorinnen und Multiplikatoren für besondere Unfallschwerpunkte zu sensibilisieren und bei Unterweisungen zu unterstützen. Anhand von Unfall-beispielen aus BGHW-Mitgliedsunternehmen wollen wir besonders relevante Gefährdungen und die erforderlichen Arbeitsschutzmaßnahmen aufzeigen und so helfen, derartige Unfälle und persönliches Leid zu verhindern. </a:t>
            </a:r>
          </a:p>
          <a:p>
            <a:pPr marL="0" indent="0">
              <a:buNone/>
            </a:pPr>
            <a:endParaRPr lang="de-DE" sz="1000" b="1" dirty="0"/>
          </a:p>
          <a:p>
            <a:pPr marL="0" indent="0">
              <a:buNone/>
            </a:pPr>
            <a:r>
              <a:rPr lang="de-DE" b="1" dirty="0"/>
              <a:t>Wichtiges zum Thema Unterweisungen</a:t>
            </a:r>
          </a:p>
          <a:p>
            <a:pPr marL="0" indent="0">
              <a:buNone/>
            </a:pPr>
            <a:r>
              <a:rPr lang="de-DE" dirty="0"/>
              <a:t>Mit Unterweisungen erhalten Beschäftigte auf ihre Arbeitsplätze und Tätigkeiten zugeschnittene Informationen, Erläuterungen und Anweisungen in einer für sie verständlichen Form. Beschäftigte sollen befähigt werden, Sicherheits- und Gesundheitsgefährdungen zu erkennen und vorgesehene Schutz-maßnahmen eigenständig umsetzen zu können. Unterweisungen sind ein wichtiger Bestandteil im Arbeitsschutz und eine Pflicht der Unternehmerin/des Unternehmers sowie der Führungskräfte. </a:t>
            </a:r>
          </a:p>
          <a:p>
            <a:pPr marL="0" indent="0">
              <a:buNone/>
            </a:pPr>
            <a:r>
              <a:rPr lang="de-DE" dirty="0"/>
              <a:t>Erfolgreiche Unterweisungen finden im Dialog statt und</a:t>
            </a:r>
            <a:r>
              <a:rPr lang="de-DE" dirty="0">
                <a:solidFill>
                  <a:srgbClr val="FF0000"/>
                </a:solidFill>
              </a:rPr>
              <a:t> </a:t>
            </a:r>
            <a:r>
              <a:rPr lang="de-DE" dirty="0"/>
              <a:t>umfassen mehr als einen reinen Vortrag. Besprechen Sie Fragen Ihrer Beschäftigten und fragen Sie selbst nach, damit keine Unklarheiten bestehen. Die Wirksamkeit Ihrer Unterweisungen erhöhen Sie, wenn Ihre Beschäftigten sicheres und gesundheitsgerechtes Verhalten direkt am Arbeitsplatz erlernen und üben können! </a:t>
            </a:r>
          </a:p>
          <a:p>
            <a:pPr marL="0" indent="0">
              <a:buNone/>
            </a:pPr>
            <a:endParaRPr lang="de-DE" dirty="0"/>
          </a:p>
        </p:txBody>
      </p:sp>
    </p:spTree>
    <p:extLst>
      <p:ext uri="{BB962C8B-B14F-4D97-AF65-F5344CB8AC3E}">
        <p14:creationId xmlns:p14="http://schemas.microsoft.com/office/powerpoint/2010/main" val="31479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02AE7F-D0DA-44F8-87F7-73D6887495A1}"/>
              </a:ext>
            </a:extLst>
          </p:cNvPr>
          <p:cNvSpPr>
            <a:spLocks noGrp="1"/>
          </p:cNvSpPr>
          <p:nvPr>
            <p:ph type="title"/>
          </p:nvPr>
        </p:nvSpPr>
        <p:spPr>
          <a:xfrm>
            <a:off x="878794" y="2931387"/>
            <a:ext cx="10434411" cy="710973"/>
          </a:xfrm>
        </p:spPr>
        <p:txBody>
          <a:bodyPr/>
          <a:lstStyle/>
          <a:p>
            <a:pPr algn="ctr"/>
            <a:r>
              <a:rPr lang="de-DE" sz="4000" dirty="0"/>
              <a:t>Viel Erfolg für Ihre Unterweisung!</a:t>
            </a:r>
          </a:p>
        </p:txBody>
      </p:sp>
    </p:spTree>
    <p:extLst>
      <p:ext uri="{BB962C8B-B14F-4D97-AF65-F5344CB8AC3E}">
        <p14:creationId xmlns:p14="http://schemas.microsoft.com/office/powerpoint/2010/main" val="274175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21C9B-B877-45F7-AA1A-CAAD569FCE22}"/>
              </a:ext>
            </a:extLst>
          </p:cNvPr>
          <p:cNvSpPr>
            <a:spLocks noGrp="1"/>
          </p:cNvSpPr>
          <p:nvPr>
            <p:ph type="title"/>
          </p:nvPr>
        </p:nvSpPr>
        <p:spPr/>
        <p:txBody>
          <a:bodyPr/>
          <a:lstStyle/>
          <a:p>
            <a:r>
              <a:rPr lang="de-DE" dirty="0"/>
              <a:t>Hinweise zur Nutzung dieser Informationen</a:t>
            </a:r>
          </a:p>
        </p:txBody>
      </p:sp>
      <p:sp>
        <p:nvSpPr>
          <p:cNvPr id="3" name="Inhaltsplatzhalter 2">
            <a:extLst>
              <a:ext uri="{FF2B5EF4-FFF2-40B4-BE49-F238E27FC236}">
                <a16:creationId xmlns:a16="http://schemas.microsoft.com/office/drawing/2014/main" id="{3B5A00FA-A131-4405-B5DD-93F4EE04CD27}"/>
              </a:ext>
            </a:extLst>
          </p:cNvPr>
          <p:cNvSpPr>
            <a:spLocks noGrp="1"/>
          </p:cNvSpPr>
          <p:nvPr>
            <p:ph idx="1"/>
          </p:nvPr>
        </p:nvSpPr>
        <p:spPr>
          <a:xfrm>
            <a:off x="874713" y="1833294"/>
            <a:ext cx="10442576" cy="4068762"/>
          </a:xfrm>
        </p:spPr>
        <p:txBody>
          <a:bodyPr/>
          <a:lstStyle/>
          <a:p>
            <a:pPr marL="0" indent="0">
              <a:buNone/>
            </a:pPr>
            <a:r>
              <a:rPr lang="de-DE" b="1" dirty="0">
                <a:highlight>
                  <a:srgbClr val="00FF00"/>
                </a:highlight>
              </a:rPr>
              <a:t>Bitte beachten Sie:</a:t>
            </a:r>
          </a:p>
          <a:p>
            <a:r>
              <a:rPr lang="de-DE" dirty="0"/>
              <a:t>Die Informationen können z. B. als Einstieg in Ihre Unterweisung zum Thema „Verkehrssicherheit“ dienen.</a:t>
            </a:r>
          </a:p>
          <a:p>
            <a:r>
              <a:rPr lang="de-DE" dirty="0"/>
              <a:t>Nutzen Sie die Ergebnisse Ihrer Gefährdungsbeurteilung, um die Informationen auf Ihren Betrieb hin anzupassen!</a:t>
            </a:r>
          </a:p>
          <a:p>
            <a:r>
              <a:rPr lang="de-DE" b="1" dirty="0"/>
              <a:t>Prüfen und präzisieren Sie daher folgende Inhalte für Ihre Arbeitsplätze:</a:t>
            </a:r>
          </a:p>
          <a:p>
            <a:pPr marL="361950" lvl="2" indent="-180975">
              <a:buFont typeface="Symbol" panose="05050102010706020507" pitchFamily="18" charset="2"/>
              <a:buChar char="-"/>
            </a:pPr>
            <a:r>
              <a:rPr lang="de-DE" dirty="0"/>
              <a:t>Welche Gefährdungen sind bei der Teilnahme am Straßenverkehr</a:t>
            </a:r>
            <a:r>
              <a:rPr lang="de-DE" dirty="0">
                <a:solidFill>
                  <a:srgbClr val="FF0000"/>
                </a:solidFill>
              </a:rPr>
              <a:t> </a:t>
            </a:r>
            <a:r>
              <a:rPr lang="de-DE" dirty="0"/>
              <a:t>zusätzlich relevant?</a:t>
            </a:r>
          </a:p>
          <a:p>
            <a:pPr marL="361950" lvl="2" indent="-180975">
              <a:buFont typeface="Symbol" panose="05050102010706020507" pitchFamily="18" charset="2"/>
              <a:buChar char="-"/>
            </a:pPr>
            <a:r>
              <a:rPr lang="de-DE" dirty="0"/>
              <a:t>Welche technischen, organisatorischen oder persönlichen Schutzmaßnahmen sind in Ihrem Betrieb bereits vorhanden bzw. zusätzlich</a:t>
            </a:r>
            <a:r>
              <a:rPr lang="de-DE" dirty="0">
                <a:solidFill>
                  <a:srgbClr val="FF0000"/>
                </a:solidFill>
              </a:rPr>
              <a:t> </a:t>
            </a:r>
            <a:r>
              <a:rPr lang="de-DE" dirty="0"/>
              <a:t>notwendig?</a:t>
            </a:r>
          </a:p>
          <a:p>
            <a:pPr marL="361950" lvl="2" indent="-180975">
              <a:buFont typeface="Symbol" panose="05050102010706020507" pitchFamily="18" charset="2"/>
              <a:buChar char="-"/>
            </a:pPr>
            <a:r>
              <a:rPr lang="de-DE" dirty="0"/>
              <a:t>Was genau müssen Ihre Beschäftigten für die sichere Durchführung ihrer Tätigkeiten mit Blick auf die Unfallgefährdung im Straßenverkehr wissen, können, beachten und umsetzen?</a:t>
            </a:r>
          </a:p>
          <a:p>
            <a:r>
              <a:rPr lang="de-DE" dirty="0"/>
              <a:t>Arbeitsplätze müssen sicher gestaltet sein. Priorität zur Vermeidung von Gefährdungen haben technische und dann erst organisatorische Maßnahmen. Personenbezogene Maßnahmen sind nachrangig oder als Ergänzung zu diesen Maßnahmen zu sehen.</a:t>
            </a:r>
          </a:p>
        </p:txBody>
      </p:sp>
    </p:spTree>
    <p:extLst>
      <p:ext uri="{BB962C8B-B14F-4D97-AF65-F5344CB8AC3E}">
        <p14:creationId xmlns:p14="http://schemas.microsoft.com/office/powerpoint/2010/main" val="8475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AB57-4B35-4AA2-80B1-925C2B4FDB75}"/>
              </a:ext>
            </a:extLst>
          </p:cNvPr>
          <p:cNvSpPr>
            <a:spLocks noGrp="1"/>
          </p:cNvSpPr>
          <p:nvPr>
            <p:ph type="title"/>
          </p:nvPr>
        </p:nvSpPr>
        <p:spPr/>
        <p:txBody>
          <a:bodyPr/>
          <a:lstStyle/>
          <a:p>
            <a:r>
              <a:rPr lang="de-DE" dirty="0"/>
              <a:t>Ergänzende Informationen für Ihre Unterweisungen</a:t>
            </a:r>
          </a:p>
        </p:txBody>
      </p:sp>
      <p:sp>
        <p:nvSpPr>
          <p:cNvPr id="3" name="Inhaltsplatzhalter 2">
            <a:extLst>
              <a:ext uri="{FF2B5EF4-FFF2-40B4-BE49-F238E27FC236}">
                <a16:creationId xmlns:a16="http://schemas.microsoft.com/office/drawing/2014/main" id="{71B2284C-D062-49A6-93F6-A2F38D0565D5}"/>
              </a:ext>
            </a:extLst>
          </p:cNvPr>
          <p:cNvSpPr>
            <a:spLocks noGrp="1"/>
          </p:cNvSpPr>
          <p:nvPr>
            <p:ph sz="half" idx="1"/>
          </p:nvPr>
        </p:nvSpPr>
        <p:spPr>
          <a:xfrm>
            <a:off x="874712" y="1881187"/>
            <a:ext cx="5043600" cy="4433887"/>
          </a:xfrm>
        </p:spPr>
        <p:txBody>
          <a:bodyPr/>
          <a:lstStyle/>
          <a:p>
            <a:pPr marL="0" indent="0">
              <a:buNone/>
            </a:pPr>
            <a:r>
              <a:rPr lang="de-DE" dirty="0"/>
              <a:t>Hier finden Sie weiterführende Informationen zum Unfallschwerpunkt:</a:t>
            </a:r>
          </a:p>
          <a:p>
            <a:pPr marL="0" indent="0">
              <a:buNone/>
            </a:pPr>
            <a:endParaRPr lang="de-DE" sz="300" dirty="0"/>
          </a:p>
          <a:p>
            <a:pPr marL="0" indent="0">
              <a:buNone/>
            </a:pPr>
            <a:r>
              <a:rPr lang="de-DE" dirty="0">
                <a:hlinkClick r:id="rId2" tooltip="Link zur Themenfeld-Seite Verkehrssicherheit im Kompendium Arbeitsschutz"/>
              </a:rPr>
              <a:t>Themenfeld Verkehrssicherheit</a:t>
            </a:r>
            <a:endParaRPr lang="de-DE" dirty="0"/>
          </a:p>
          <a:p>
            <a:pPr marL="0" indent="0">
              <a:buNone/>
            </a:pPr>
            <a:endParaRPr lang="de-DE" sz="2800" dirty="0">
              <a:hlinkClick r:id="rId3">
                <a:extLst>
                  <a:ext uri="{A12FA001-AC4F-418D-AE19-62706E023703}">
                    <ahyp:hlinkClr xmlns:ahyp="http://schemas.microsoft.com/office/drawing/2018/hyperlinkcolor" val="tx"/>
                  </a:ext>
                </a:extLst>
              </a:hlinkClick>
            </a:endParaRPr>
          </a:p>
          <a:p>
            <a:pPr marL="0" indent="0">
              <a:buNone/>
            </a:pPr>
            <a:r>
              <a:rPr lang="de-DE" u="sng" dirty="0">
                <a:hlinkClick r:id="rId4" tooltip="Link zur Schwerpunktaktion &quot;Ablenkung im Straßenverkehr&quot;"/>
              </a:rPr>
              <a:t>Schwerpunktaktion „Ablenkung</a:t>
            </a:r>
            <a:br>
              <a:rPr lang="de-DE" u="sng" dirty="0">
                <a:hlinkClick r:id="rId4" tooltip="Link zur Schwerpunktaktion &quot;Ablenkung im Straßenverkehr&quot;"/>
              </a:rPr>
            </a:br>
            <a:r>
              <a:rPr lang="de-DE" u="sng" dirty="0">
                <a:hlinkClick r:id="rId4" tooltip="Link zur Schwerpunktaktion &quot;Ablenkung im Straßenverkehr&quot;"/>
              </a:rPr>
              <a:t>im Straßenverkehr“</a:t>
            </a:r>
            <a:endParaRPr lang="de-DE" u="sng" dirty="0"/>
          </a:p>
          <a:p>
            <a:pPr marL="0" indent="0">
              <a:buNone/>
            </a:pPr>
            <a:endParaRPr lang="de-DE" u="sng" dirty="0">
              <a:hlinkClick r:id="rId3">
                <a:extLst>
                  <a:ext uri="{A12FA001-AC4F-418D-AE19-62706E023703}">
                    <ahyp:hlinkClr xmlns:ahyp="http://schemas.microsoft.com/office/drawing/2018/hyperlinkcolor" val="tx"/>
                  </a:ext>
                </a:extLst>
              </a:hlinkClick>
            </a:endParaRPr>
          </a:p>
          <a:p>
            <a:pPr marL="0" indent="0">
              <a:buNone/>
            </a:pPr>
            <a:r>
              <a:rPr lang="de-DE" dirty="0">
                <a:hlinkClick r:id="rId5"/>
              </a:rPr>
              <a:t>DVR-Webseite „Deine Wege“</a:t>
            </a:r>
            <a:endParaRPr lang="de-DE" dirty="0"/>
          </a:p>
          <a:p>
            <a:pPr marL="0" indent="0">
              <a:buNone/>
            </a:pPr>
            <a:endParaRPr lang="de-DE" dirty="0"/>
          </a:p>
          <a:p>
            <a:pPr marL="0" indent="0">
              <a:buNone/>
            </a:pPr>
            <a:r>
              <a:rPr lang="de-DE" dirty="0">
                <a:hlinkClick r:id="rId6" tooltip="Link zur Kampagnen-Webseite &quot;Runter vom Gas&quot;"/>
              </a:rPr>
              <a:t>Kampagne „Runter vom Gas“</a:t>
            </a:r>
            <a:endParaRPr lang="de-DE" dirty="0"/>
          </a:p>
        </p:txBody>
      </p:sp>
      <p:sp>
        <p:nvSpPr>
          <p:cNvPr id="11" name="Inhaltsplatzhalter 3">
            <a:extLst>
              <a:ext uri="{FF2B5EF4-FFF2-40B4-BE49-F238E27FC236}">
                <a16:creationId xmlns:a16="http://schemas.microsoft.com/office/drawing/2014/main" id="{454EEE37-2B55-4EE8-9613-EECBF51C6673}"/>
              </a:ext>
            </a:extLst>
          </p:cNvPr>
          <p:cNvSpPr txBox="1">
            <a:spLocks/>
          </p:cNvSpPr>
          <p:nvPr/>
        </p:nvSpPr>
        <p:spPr>
          <a:xfrm>
            <a:off x="6538628" y="1881187"/>
            <a:ext cx="5041901" cy="4068762"/>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latin typeface="+mn-lt"/>
              </a:rPr>
              <a:t>Im </a:t>
            </a:r>
            <a:r>
              <a:rPr lang="de-DE" dirty="0">
                <a:latin typeface="+mn-lt"/>
                <a:hlinkClick r:id="rId7" tooltip="Link zur Themenfeld-Seite Unterweisungen im Kompendium Arbeitsschutz"/>
              </a:rPr>
              <a:t>Themenfeld Unterweisungen</a:t>
            </a:r>
            <a:r>
              <a:rPr lang="de-DE" dirty="0">
                <a:latin typeface="+mn-lt"/>
              </a:rPr>
              <a:t> finden Sie Wichtiges rund um das Thema Unterweisungen:</a:t>
            </a: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lvl="1" indent="0">
              <a:buFont typeface="Arial" panose="020B0604020202020204" pitchFamily="34" charset="0"/>
              <a:buNone/>
            </a:pPr>
            <a:r>
              <a:rPr lang="de-DE" dirty="0"/>
              <a:t>Zum Beispiel:</a:t>
            </a:r>
          </a:p>
          <a:p>
            <a:pPr marL="182563" lvl="1" indent="-182563"/>
            <a:r>
              <a:rPr lang="de-DE" b="1" dirty="0"/>
              <a:t>Vorlage zur Dokumentation von Unterweisungen</a:t>
            </a:r>
          </a:p>
          <a:p>
            <a:pPr marL="182563" lvl="1" indent="-182563"/>
            <a:r>
              <a:rPr lang="de-DE" b="1" dirty="0"/>
              <a:t>Tipps zu geeigneten Unterweisungs-methoden</a:t>
            </a:r>
          </a:p>
          <a:p>
            <a:pPr marL="182563" lvl="1" indent="-182563"/>
            <a:r>
              <a:rPr lang="de-DE" b="1" dirty="0"/>
              <a:t>Wichtige Unterweisungsthemen </a:t>
            </a:r>
          </a:p>
          <a:p>
            <a:pPr marL="182563" lvl="1" indent="-182563"/>
            <a:r>
              <a:rPr lang="de-DE" b="1" dirty="0"/>
              <a:t>Rechtliche Grundlagen</a:t>
            </a:r>
            <a:endParaRPr lang="de-DE" sz="2000" dirty="0"/>
          </a:p>
        </p:txBody>
      </p:sp>
      <p:pic>
        <p:nvPicPr>
          <p:cNvPr id="5" name="Grafik 4">
            <a:extLst>
              <a:ext uri="{FF2B5EF4-FFF2-40B4-BE49-F238E27FC236}">
                <a16:creationId xmlns:a16="http://schemas.microsoft.com/office/drawing/2014/main" id="{FF325F62-C0F4-4D43-8A4A-CAB438D11F8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384963" y="2618510"/>
            <a:ext cx="720000" cy="720000"/>
          </a:xfrm>
          <a:prstGeom prst="rect">
            <a:avLst/>
          </a:prstGeom>
        </p:spPr>
      </p:pic>
      <p:pic>
        <p:nvPicPr>
          <p:cNvPr id="7" name="Grafik 6">
            <a:extLst>
              <a:ext uri="{FF2B5EF4-FFF2-40B4-BE49-F238E27FC236}">
                <a16:creationId xmlns:a16="http://schemas.microsoft.com/office/drawing/2014/main" id="{E575D17E-0984-4007-AC06-30B1920FE2C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384963" y="3516457"/>
            <a:ext cx="720000" cy="720000"/>
          </a:xfrm>
          <a:prstGeom prst="rect">
            <a:avLst/>
          </a:prstGeom>
        </p:spPr>
      </p:pic>
      <p:pic>
        <p:nvPicPr>
          <p:cNvPr id="9" name="Grafik 8">
            <a:extLst>
              <a:ext uri="{FF2B5EF4-FFF2-40B4-BE49-F238E27FC236}">
                <a16:creationId xmlns:a16="http://schemas.microsoft.com/office/drawing/2014/main" id="{6C8D1332-E418-4EBD-8DC0-6550C9338AA1}"/>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378272" y="4434212"/>
            <a:ext cx="720000" cy="720000"/>
          </a:xfrm>
          <a:prstGeom prst="rect">
            <a:avLst/>
          </a:prstGeom>
        </p:spPr>
      </p:pic>
      <p:pic>
        <p:nvPicPr>
          <p:cNvPr id="12" name="Grafik 11">
            <a:extLst>
              <a:ext uri="{FF2B5EF4-FFF2-40B4-BE49-F238E27FC236}">
                <a16:creationId xmlns:a16="http://schemas.microsoft.com/office/drawing/2014/main" id="{92FCE4C0-260A-41D3-81AE-A000E919748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384963" y="5295276"/>
            <a:ext cx="720000" cy="720000"/>
          </a:xfrm>
          <a:prstGeom prst="rect">
            <a:avLst/>
          </a:prstGeom>
        </p:spPr>
      </p:pic>
      <p:pic>
        <p:nvPicPr>
          <p:cNvPr id="15" name="Grafik 14">
            <a:extLst>
              <a:ext uri="{FF2B5EF4-FFF2-40B4-BE49-F238E27FC236}">
                <a16:creationId xmlns:a16="http://schemas.microsoft.com/office/drawing/2014/main" id="{90FB8BAF-263D-48A5-833D-914C8400E2B6}"/>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8162062" y="2460654"/>
            <a:ext cx="1080000" cy="1080000"/>
          </a:xfrm>
          <a:prstGeom prst="rect">
            <a:avLst/>
          </a:prstGeom>
        </p:spPr>
      </p:pic>
    </p:spTree>
    <p:extLst>
      <p:ext uri="{BB962C8B-B14F-4D97-AF65-F5344CB8AC3E}">
        <p14:creationId xmlns:p14="http://schemas.microsoft.com/office/powerpoint/2010/main" val="160635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EE96A-13A9-4EB1-922D-8AE8106A9D3E}"/>
              </a:ext>
            </a:extLst>
          </p:cNvPr>
          <p:cNvSpPr>
            <a:spLocks noGrp="1"/>
          </p:cNvSpPr>
          <p:nvPr>
            <p:ph type="title"/>
          </p:nvPr>
        </p:nvSpPr>
        <p:spPr/>
        <p:txBody>
          <a:bodyPr/>
          <a:lstStyle/>
          <a:p>
            <a:r>
              <a:rPr lang="de-DE" dirty="0"/>
              <a:t>Weitere Unterstützungsangebote</a:t>
            </a:r>
          </a:p>
        </p:txBody>
      </p:sp>
      <p:sp>
        <p:nvSpPr>
          <p:cNvPr id="3" name="Inhaltsplatzhalter 2">
            <a:extLst>
              <a:ext uri="{FF2B5EF4-FFF2-40B4-BE49-F238E27FC236}">
                <a16:creationId xmlns:a16="http://schemas.microsoft.com/office/drawing/2014/main" id="{3784A578-725B-42ED-AA9D-707EE12A15A0}"/>
              </a:ext>
            </a:extLst>
          </p:cNvPr>
          <p:cNvSpPr>
            <a:spLocks noGrp="1"/>
          </p:cNvSpPr>
          <p:nvPr>
            <p:ph sz="half" idx="1"/>
          </p:nvPr>
        </p:nvSpPr>
        <p:spPr>
          <a:xfrm>
            <a:off x="874712" y="1881188"/>
            <a:ext cx="6204182" cy="4068762"/>
          </a:xfrm>
        </p:spPr>
        <p:txBody>
          <a:bodyPr/>
          <a:lstStyle/>
          <a:p>
            <a:pPr marL="0" indent="0">
              <a:buNone/>
            </a:pPr>
            <a:r>
              <a:rPr lang="de-DE" dirty="0"/>
              <a:t>Unterstützung zur Gefährdungsbeurteilung erhalten Sie hier: </a:t>
            </a:r>
          </a:p>
          <a:p>
            <a:pPr marL="0" indent="0">
              <a:buNone/>
            </a:pPr>
            <a:r>
              <a:rPr lang="de-DE" dirty="0">
                <a:hlinkClick r:id="rId2" tooltip="Link zur BGHW-Webseite, Rubrik &quot;Gefährdungsbeurteilung&quot;"/>
              </a:rPr>
              <a:t>Informationen zur Gefährdungsbeurteilung</a:t>
            </a:r>
            <a:endParaRPr lang="de-DE" dirty="0"/>
          </a:p>
          <a:p>
            <a:pPr marL="0" indent="0">
              <a:buNone/>
            </a:pPr>
            <a:endParaRPr lang="de-DE" sz="1600" dirty="0"/>
          </a:p>
          <a:p>
            <a:pPr marL="0" indent="0">
              <a:buNone/>
            </a:pPr>
            <a:r>
              <a:rPr lang="de-DE" dirty="0">
                <a:hlinkClick r:id="rId3" tooltip="Link zur Gefährdungsbeurteilung Online der BGHW"/>
              </a:rPr>
              <a:t>Gefährdungsbeurteilung Online</a:t>
            </a:r>
            <a:r>
              <a:rPr lang="de-DE" dirty="0"/>
              <a:t> – die elektronische Handlungshilfe, mit der eine individuelle und            detaillierte Beurteilung der Gefährdungen ermög-</a:t>
            </a:r>
            <a:br>
              <a:rPr lang="de-DE" dirty="0"/>
            </a:br>
            <a:r>
              <a:rPr lang="de-DE" dirty="0"/>
              <a:t>licht wird. Die GBO enthält konkrete Bausteine auch           z. B. zum Thema „Verkehrssicherheit“.</a:t>
            </a:r>
          </a:p>
          <a:p>
            <a:pPr marL="0" indent="0">
              <a:buNone/>
            </a:pPr>
            <a:endParaRPr lang="de-DE" sz="1600" dirty="0"/>
          </a:p>
          <a:p>
            <a:pPr marL="0" indent="0">
              <a:buNone/>
            </a:pPr>
            <a:r>
              <a:rPr lang="de-DE" dirty="0">
                <a:hlinkClick r:id="rId4" tooltip="Link zum externen Online-Tool zur Analyse, Beurteilung und Prävention von Mobilitätsgefahren"/>
              </a:rPr>
              <a:t>GUROM</a:t>
            </a:r>
            <a:r>
              <a:rPr lang="de-DE" dirty="0"/>
              <a:t> ist ein externes Online-Tool zur Analyse, Beurteilung und Prävention von Mobilitätsgefahren. GUROM hilft, Unfälle auf Arbeitswegen sowie          beruflichen Fahrten und Wegen (Dienstwegen) zu verhindern und ist analog einer Gefährdungs-       beurteilung aufgebaut.</a:t>
            </a:r>
          </a:p>
          <a:p>
            <a:pPr marL="0" indent="0">
              <a:buNone/>
            </a:pPr>
            <a:endParaRPr lang="de-DE" dirty="0"/>
          </a:p>
          <a:p>
            <a:pPr marL="0" indent="0">
              <a:buNone/>
            </a:pPr>
            <a:endParaRPr lang="de-DE" dirty="0"/>
          </a:p>
        </p:txBody>
      </p:sp>
      <p:sp>
        <p:nvSpPr>
          <p:cNvPr id="11" name="Inhaltsplatzhalter 3">
            <a:extLst>
              <a:ext uri="{FF2B5EF4-FFF2-40B4-BE49-F238E27FC236}">
                <a16:creationId xmlns:a16="http://schemas.microsoft.com/office/drawing/2014/main" id="{F7C2EEA4-D354-4184-A57E-82B1CAD12B1F}"/>
              </a:ext>
            </a:extLst>
          </p:cNvPr>
          <p:cNvSpPr txBox="1">
            <a:spLocks/>
          </p:cNvSpPr>
          <p:nvPr/>
        </p:nvSpPr>
        <p:spPr>
          <a:xfrm>
            <a:off x="8137133" y="1881187"/>
            <a:ext cx="3443396" cy="2015355"/>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Sie haben weitere Fragen oder benötigen Beratung zum Thema Gefährdungsbeurteilung und Unterweisungen? Nehmen Sie gerne Kontakt zu uns auf! </a:t>
            </a:r>
          </a:p>
          <a:p>
            <a:pPr marL="0" indent="0">
              <a:buNone/>
            </a:pPr>
            <a:r>
              <a:rPr lang="de-DE" dirty="0"/>
              <a:t>Hier gelangen Sie zur </a:t>
            </a:r>
            <a:r>
              <a:rPr lang="de-DE" dirty="0">
                <a:hlinkClick r:id="rId5" tooltip="Link zur BGHW-Webseite, Rubrik &quot;Ansprechpartnersuche&quot;"/>
              </a:rPr>
              <a:t>Ansprechpartnersuche</a:t>
            </a:r>
            <a:r>
              <a:rPr lang="de-DE" dirty="0"/>
              <a:t>:</a:t>
            </a:r>
          </a:p>
        </p:txBody>
      </p:sp>
      <p:pic>
        <p:nvPicPr>
          <p:cNvPr id="6" name="Inhaltsplatzhalter 5">
            <a:extLst>
              <a:ext uri="{FF2B5EF4-FFF2-40B4-BE49-F238E27FC236}">
                <a16:creationId xmlns:a16="http://schemas.microsoft.com/office/drawing/2014/main" id="{6918D9B0-7AB4-40E9-AFD5-0FD9A7892615}"/>
              </a:ext>
              <a:ext uri="{C183D7F6-B498-43B3-948B-1728B52AA6E4}">
                <adec:decorative xmlns:adec="http://schemas.microsoft.com/office/drawing/2017/decorative" val="1"/>
              </a:ext>
            </a:extLst>
          </p:cNvPr>
          <p:cNvPicPr>
            <a:picLocks noGrp="1" noChangeAspect="1"/>
          </p:cNvPicPr>
          <p:nvPr>
            <p:ph sz="half" idx="13"/>
          </p:nvPr>
        </p:nvPicPr>
        <p:blipFill>
          <a:blip r:embed="rId6"/>
          <a:stretch>
            <a:fillRect/>
          </a:stretch>
        </p:blipFill>
        <p:spPr>
          <a:xfrm>
            <a:off x="6314845" y="2165182"/>
            <a:ext cx="720000" cy="720000"/>
          </a:xfrm>
          <a:ln>
            <a:noFill/>
          </a:ln>
        </p:spPr>
      </p:pic>
      <p:pic>
        <p:nvPicPr>
          <p:cNvPr id="8" name="Grafik 7">
            <a:extLst>
              <a:ext uri="{FF2B5EF4-FFF2-40B4-BE49-F238E27FC236}">
                <a16:creationId xmlns:a16="http://schemas.microsoft.com/office/drawing/2014/main" id="{728F1F7E-41C9-4FD6-9EF0-3F14FA5D5BF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314845" y="3006932"/>
            <a:ext cx="720000" cy="720000"/>
          </a:xfrm>
          <a:prstGeom prst="rect">
            <a:avLst/>
          </a:prstGeom>
          <a:ln>
            <a:noFill/>
          </a:ln>
        </p:spPr>
      </p:pic>
      <p:pic>
        <p:nvPicPr>
          <p:cNvPr id="7" name="Grafik 6">
            <a:extLst>
              <a:ext uri="{FF2B5EF4-FFF2-40B4-BE49-F238E27FC236}">
                <a16:creationId xmlns:a16="http://schemas.microsoft.com/office/drawing/2014/main" id="{C70A49AC-6F0E-4C63-BFD0-B4E338E4DAD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314845" y="4616542"/>
            <a:ext cx="720000" cy="720000"/>
          </a:xfrm>
          <a:prstGeom prst="rect">
            <a:avLst/>
          </a:prstGeom>
        </p:spPr>
      </p:pic>
      <p:pic>
        <p:nvPicPr>
          <p:cNvPr id="10" name="Grafik 9">
            <a:extLst>
              <a:ext uri="{FF2B5EF4-FFF2-40B4-BE49-F238E27FC236}">
                <a16:creationId xmlns:a16="http://schemas.microsoft.com/office/drawing/2014/main" id="{3A5D1525-02E6-4C66-8BC8-00E4B679F40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050005" y="3896542"/>
            <a:ext cx="1080000" cy="1080000"/>
          </a:xfrm>
          <a:prstGeom prst="rect">
            <a:avLst/>
          </a:prstGeom>
          <a:ln>
            <a:noFill/>
          </a:ln>
        </p:spPr>
      </p:pic>
    </p:spTree>
    <p:extLst>
      <p:ext uri="{BB962C8B-B14F-4D97-AF65-F5344CB8AC3E}">
        <p14:creationId xmlns:p14="http://schemas.microsoft.com/office/powerpoint/2010/main" val="8475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1B51-A043-43F4-95B6-1BAD36FE53FE}"/>
              </a:ext>
            </a:extLst>
          </p:cNvPr>
          <p:cNvSpPr>
            <a:spLocks noGrp="1"/>
          </p:cNvSpPr>
          <p:nvPr>
            <p:ph type="title"/>
          </p:nvPr>
        </p:nvSpPr>
        <p:spPr/>
        <p:txBody>
          <a:bodyPr/>
          <a:lstStyle/>
          <a:p>
            <a:r>
              <a:rPr lang="de-DE" dirty="0"/>
              <a:t>Schwerpunkte bei tödlichen Unfällen in Handel und Warenlogistik</a:t>
            </a:r>
          </a:p>
        </p:txBody>
      </p:sp>
      <p:graphicFrame>
        <p:nvGraphicFramePr>
          <p:cNvPr id="17" name="Inhaltsplatzhalter 6" descr="Tortendiagramm mit der prozentualen Verteilung tödlicher Unfälle in Mitgliedsunternehmen der BGHW&#10;">
            <a:extLst>
              <a:ext uri="{FF2B5EF4-FFF2-40B4-BE49-F238E27FC236}">
                <a16:creationId xmlns:a16="http://schemas.microsoft.com/office/drawing/2014/main" id="{6B6A5742-EB05-4827-B786-F800662533FD}"/>
              </a:ext>
            </a:extLst>
          </p:cNvPr>
          <p:cNvGraphicFramePr>
            <a:graphicFrameLocks/>
          </p:cNvGraphicFramePr>
          <p:nvPr>
            <p:extLst>
              <p:ext uri="{D42A27DB-BD31-4B8C-83A1-F6EECF244321}">
                <p14:modId xmlns:p14="http://schemas.microsoft.com/office/powerpoint/2010/main" val="2737204572"/>
              </p:ext>
            </p:extLst>
          </p:nvPr>
        </p:nvGraphicFramePr>
        <p:xfrm>
          <a:off x="3576612" y="2272693"/>
          <a:ext cx="5325840" cy="364288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feld 18" descr="Unfälle im Straßenverkehr: 42%">
            <a:extLst>
              <a:ext uri="{FF2B5EF4-FFF2-40B4-BE49-F238E27FC236}">
                <a16:creationId xmlns:a16="http://schemas.microsoft.com/office/drawing/2014/main" id="{855BDA0F-AD09-4672-A0B7-A15F35FCB367}"/>
              </a:ext>
            </a:extLst>
          </p:cNvPr>
          <p:cNvSpPr txBox="1"/>
          <p:nvPr/>
        </p:nvSpPr>
        <p:spPr>
          <a:xfrm>
            <a:off x="8161371" y="3600100"/>
            <a:ext cx="2450947" cy="307777"/>
          </a:xfrm>
          <a:prstGeom prst="rect">
            <a:avLst/>
          </a:prstGeom>
          <a:solidFill>
            <a:schemeClr val="bg1">
              <a:lumMod val="95000"/>
            </a:schemeClr>
          </a:solidFill>
          <a:ln w="28575">
            <a:solidFill>
              <a:srgbClr val="FF0000"/>
            </a:solidFill>
          </a:ln>
        </p:spPr>
        <p:txBody>
          <a:bodyPr wrap="square" rtlCol="0">
            <a:spAutoFit/>
          </a:bodyPr>
          <a:lstStyle/>
          <a:p>
            <a:pPr algn="ctr" fontAlgn="base">
              <a:spcBef>
                <a:spcPct val="0"/>
              </a:spcBef>
              <a:spcAft>
                <a:spcPct val="0"/>
              </a:spcAft>
            </a:pPr>
            <a:r>
              <a:rPr lang="de-DE" sz="1400" b="1" dirty="0">
                <a:solidFill>
                  <a:srgbClr val="0083C2"/>
                </a:solidFill>
                <a:cs typeface="Arial" charset="0"/>
              </a:rPr>
              <a:t>Unfälle im Straßenverkehr</a:t>
            </a:r>
          </a:p>
        </p:txBody>
      </p:sp>
      <p:sp>
        <p:nvSpPr>
          <p:cNvPr id="4" name="Legende: Linie 3" descr="Kasten mit Information &quot;Im Straßenverkehr kommt es mit Abstand am häufigsten zu tödlichen Unfälle in Mitgliedsunternehmen der BGHW! &quot;">
            <a:extLst>
              <a:ext uri="{FF2B5EF4-FFF2-40B4-BE49-F238E27FC236}">
                <a16:creationId xmlns:a16="http://schemas.microsoft.com/office/drawing/2014/main" id="{5E1D366A-A6D6-4370-B9E1-ECDFE4C24155}"/>
              </a:ext>
            </a:extLst>
          </p:cNvPr>
          <p:cNvSpPr/>
          <p:nvPr/>
        </p:nvSpPr>
        <p:spPr>
          <a:xfrm>
            <a:off x="8335746" y="4670452"/>
            <a:ext cx="3770529" cy="1156360"/>
          </a:xfrm>
          <a:prstGeom prst="borderCallout1">
            <a:avLst>
              <a:gd name="adj1" fmla="val -817"/>
              <a:gd name="adj2" fmla="val 50091"/>
              <a:gd name="adj3" fmla="val -66322"/>
              <a:gd name="adj4" fmla="val 2652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Im Straßenverkehr kommt es mit Abstand am häufigsten zu tödlichen Unfällen in Mitgliedsunternehmen der BGHW! </a:t>
            </a:r>
          </a:p>
        </p:txBody>
      </p:sp>
      <p:sp>
        <p:nvSpPr>
          <p:cNvPr id="20" name="Textfeld 19">
            <a:extLst>
              <a:ext uri="{FF2B5EF4-FFF2-40B4-BE49-F238E27FC236}">
                <a16:creationId xmlns:a16="http://schemas.microsoft.com/office/drawing/2014/main" id="{0F37BED1-5BCD-4530-8DC3-372D543EFCB8}"/>
              </a:ext>
            </a:extLst>
          </p:cNvPr>
          <p:cNvSpPr txBox="1"/>
          <p:nvPr/>
        </p:nvSpPr>
        <p:spPr>
          <a:xfrm>
            <a:off x="5676594" y="5950697"/>
            <a:ext cx="1125875" cy="307777"/>
          </a:xfrm>
          <a:prstGeom prst="rect">
            <a:avLst/>
          </a:prstGeom>
          <a:noFill/>
        </p:spPr>
        <p:txBody>
          <a:bodyPr wrap="square" rtlCol="0">
            <a:spAutoFit/>
          </a:bodyPr>
          <a:lstStyle/>
          <a:p>
            <a:pPr algn="ctr" fontAlgn="base">
              <a:spcBef>
                <a:spcPct val="0"/>
              </a:spcBef>
              <a:spcAft>
                <a:spcPct val="0"/>
              </a:spcAft>
            </a:pPr>
            <a:r>
              <a:rPr lang="de-DE" sz="1400" b="1" dirty="0">
                <a:solidFill>
                  <a:srgbClr val="007B7D"/>
                </a:solidFill>
                <a:cs typeface="Arial" charset="0"/>
              </a:rPr>
              <a:t>Abstürze</a:t>
            </a:r>
          </a:p>
        </p:txBody>
      </p:sp>
      <p:sp>
        <p:nvSpPr>
          <p:cNvPr id="21" name="Textfeld 20">
            <a:extLst>
              <a:ext uri="{FF2B5EF4-FFF2-40B4-BE49-F238E27FC236}">
                <a16:creationId xmlns:a16="http://schemas.microsoft.com/office/drawing/2014/main" id="{C560DF6E-249D-403D-89EA-DF1FFAD587CC}"/>
              </a:ext>
            </a:extLst>
          </p:cNvPr>
          <p:cNvSpPr txBox="1"/>
          <p:nvPr/>
        </p:nvSpPr>
        <p:spPr>
          <a:xfrm>
            <a:off x="1866746" y="5070173"/>
            <a:ext cx="3058399" cy="523220"/>
          </a:xfrm>
          <a:prstGeom prst="rect">
            <a:avLst/>
          </a:prstGeom>
          <a:noFill/>
        </p:spPr>
        <p:txBody>
          <a:bodyPr wrap="square" rtlCol="0">
            <a:spAutoFit/>
          </a:bodyPr>
          <a:lstStyle/>
          <a:p>
            <a:pPr fontAlgn="base">
              <a:spcBef>
                <a:spcPct val="0"/>
              </a:spcBef>
              <a:spcAft>
                <a:spcPct val="0"/>
              </a:spcAft>
            </a:pPr>
            <a:r>
              <a:rPr lang="de-DE" sz="1400" b="1" dirty="0">
                <a:solidFill>
                  <a:srgbClr val="479A2A"/>
                </a:solidFill>
                <a:cs typeface="Arial" charset="0"/>
              </a:rPr>
              <a:t>Unfälle bei Bau-, Montage- und Instandhaltungsarbeiten </a:t>
            </a:r>
          </a:p>
        </p:txBody>
      </p:sp>
      <p:sp>
        <p:nvSpPr>
          <p:cNvPr id="22" name="Textfeld 21">
            <a:extLst>
              <a:ext uri="{FF2B5EF4-FFF2-40B4-BE49-F238E27FC236}">
                <a16:creationId xmlns:a16="http://schemas.microsoft.com/office/drawing/2014/main" id="{084E7744-533A-49C5-B3D2-6EE475C94503}"/>
              </a:ext>
            </a:extLst>
          </p:cNvPr>
          <p:cNvSpPr txBox="1"/>
          <p:nvPr/>
        </p:nvSpPr>
        <p:spPr>
          <a:xfrm>
            <a:off x="2134419" y="3762025"/>
            <a:ext cx="2304744" cy="523220"/>
          </a:xfrm>
          <a:prstGeom prst="rect">
            <a:avLst/>
          </a:prstGeom>
          <a:noFill/>
        </p:spPr>
        <p:txBody>
          <a:bodyPr wrap="square" rtlCol="0">
            <a:spAutoFit/>
          </a:bodyPr>
          <a:lstStyle/>
          <a:p>
            <a:pPr fontAlgn="base">
              <a:spcBef>
                <a:spcPct val="0"/>
              </a:spcBef>
              <a:spcAft>
                <a:spcPct val="0"/>
              </a:spcAft>
            </a:pPr>
            <a:r>
              <a:rPr lang="de-DE" sz="1400" b="1" dirty="0">
                <a:solidFill>
                  <a:srgbClr val="9BB305"/>
                </a:solidFill>
                <a:cs typeface="Arial" charset="0"/>
              </a:rPr>
              <a:t>Unfälle durch Erfassen, Quetschen, Überrollen</a:t>
            </a:r>
          </a:p>
        </p:txBody>
      </p:sp>
      <p:sp>
        <p:nvSpPr>
          <p:cNvPr id="23" name="Textfeld 22">
            <a:extLst>
              <a:ext uri="{FF2B5EF4-FFF2-40B4-BE49-F238E27FC236}">
                <a16:creationId xmlns:a16="http://schemas.microsoft.com/office/drawing/2014/main" id="{7EA34740-81F3-4D33-A5D2-6C990EAC0E68}"/>
              </a:ext>
            </a:extLst>
          </p:cNvPr>
          <p:cNvSpPr txBox="1"/>
          <p:nvPr/>
        </p:nvSpPr>
        <p:spPr>
          <a:xfrm>
            <a:off x="2057934" y="2727073"/>
            <a:ext cx="2676021" cy="307777"/>
          </a:xfrm>
          <a:prstGeom prst="rect">
            <a:avLst/>
          </a:prstGeom>
          <a:noFill/>
        </p:spPr>
        <p:txBody>
          <a:bodyPr wrap="square" rtlCol="0">
            <a:spAutoFit/>
          </a:bodyPr>
          <a:lstStyle/>
          <a:p>
            <a:pPr fontAlgn="base">
              <a:spcBef>
                <a:spcPct val="0"/>
              </a:spcBef>
              <a:spcAft>
                <a:spcPct val="0"/>
              </a:spcAft>
            </a:pPr>
            <a:r>
              <a:rPr lang="de-DE" sz="1400" b="1" dirty="0">
                <a:solidFill>
                  <a:srgbClr val="A30A6A"/>
                </a:solidFill>
                <a:cs typeface="Arial" charset="0"/>
              </a:rPr>
              <a:t>Unfälle mit Flurförderzeugen</a:t>
            </a:r>
          </a:p>
        </p:txBody>
      </p:sp>
      <p:sp>
        <p:nvSpPr>
          <p:cNvPr id="24" name="Textfeld 23">
            <a:extLst>
              <a:ext uri="{FF2B5EF4-FFF2-40B4-BE49-F238E27FC236}">
                <a16:creationId xmlns:a16="http://schemas.microsoft.com/office/drawing/2014/main" id="{872C719E-648F-4C52-A8B4-162AC65F0337}"/>
              </a:ext>
            </a:extLst>
          </p:cNvPr>
          <p:cNvSpPr txBox="1"/>
          <p:nvPr/>
        </p:nvSpPr>
        <p:spPr>
          <a:xfrm>
            <a:off x="2734069" y="2186060"/>
            <a:ext cx="2786334" cy="307777"/>
          </a:xfrm>
          <a:prstGeom prst="rect">
            <a:avLst/>
          </a:prstGeom>
          <a:noFill/>
        </p:spPr>
        <p:txBody>
          <a:bodyPr wrap="square" rtlCol="0">
            <a:spAutoFit/>
          </a:bodyPr>
          <a:lstStyle/>
          <a:p>
            <a:pPr fontAlgn="base">
              <a:spcBef>
                <a:spcPct val="0"/>
              </a:spcBef>
              <a:spcAft>
                <a:spcPct val="0"/>
              </a:spcAft>
            </a:pPr>
            <a:r>
              <a:rPr lang="de-DE" sz="1400" b="1" dirty="0">
                <a:solidFill>
                  <a:srgbClr val="D40F14"/>
                </a:solidFill>
                <a:cs typeface="Arial" charset="0"/>
              </a:rPr>
              <a:t>Unfälle beim Be- und Entladen</a:t>
            </a:r>
          </a:p>
        </p:txBody>
      </p:sp>
      <p:sp>
        <p:nvSpPr>
          <p:cNvPr id="25" name="Textfeld 16">
            <a:extLst>
              <a:ext uri="{FF2B5EF4-FFF2-40B4-BE49-F238E27FC236}">
                <a16:creationId xmlns:a16="http://schemas.microsoft.com/office/drawing/2014/main" id="{5511301D-38BC-4738-BB80-1108AEB4A7D2}"/>
              </a:ext>
            </a:extLst>
          </p:cNvPr>
          <p:cNvSpPr txBox="1"/>
          <p:nvPr/>
        </p:nvSpPr>
        <p:spPr>
          <a:xfrm>
            <a:off x="5400615" y="1939497"/>
            <a:ext cx="16778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Arial"/>
                <a:ea typeface="+mn-ea"/>
                <a:cs typeface="+mn-cs"/>
              </a:rPr>
              <a:t>Sonstige Unfälle</a:t>
            </a:r>
          </a:p>
        </p:txBody>
      </p:sp>
      <p:sp>
        <p:nvSpPr>
          <p:cNvPr id="14" name="Textfeld 13" descr="Grafik und Datenquelle: BGHW&#10;Zeitraum der Datenermittlung: 2012-2019&#10;">
            <a:extLst>
              <a:ext uri="{FF2B5EF4-FFF2-40B4-BE49-F238E27FC236}">
                <a16:creationId xmlns:a16="http://schemas.microsoft.com/office/drawing/2014/main" id="{262BC0F7-1352-4951-B601-2524548B3D75}"/>
              </a:ext>
            </a:extLst>
          </p:cNvPr>
          <p:cNvSpPr txBox="1"/>
          <p:nvPr/>
        </p:nvSpPr>
        <p:spPr>
          <a:xfrm>
            <a:off x="9690077" y="5928939"/>
            <a:ext cx="2515254" cy="380480"/>
          </a:xfrm>
          <a:prstGeom prst="rect">
            <a:avLst/>
          </a:prstGeom>
          <a:noFill/>
        </p:spPr>
        <p:txBody>
          <a:bodyPr wrap="square" lIns="36000" tIns="36000" rIns="36000" bIns="36000" rtlCol="0">
            <a:spAutoFit/>
          </a:bodyPr>
          <a:lstStyle/>
          <a:p>
            <a:r>
              <a:rPr lang="de-DE" sz="1000" dirty="0"/>
              <a:t>Grafik und Datenquelle: BGHW</a:t>
            </a:r>
          </a:p>
          <a:p>
            <a:r>
              <a:rPr lang="de-DE" sz="1000" dirty="0"/>
              <a:t>Zeitraum der Datenermittlung: 2012-2019</a:t>
            </a:r>
          </a:p>
        </p:txBody>
      </p:sp>
    </p:spTree>
    <p:extLst>
      <p:ext uri="{BB962C8B-B14F-4D97-AF65-F5344CB8AC3E}">
        <p14:creationId xmlns:p14="http://schemas.microsoft.com/office/powerpoint/2010/main" val="382857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im Straßenverkehr</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p:txBody>
          <a:bodyPr/>
          <a:lstStyle/>
          <a:p>
            <a:r>
              <a:rPr lang="de-DE" dirty="0"/>
              <a:t>Unfallursache: Ablenkung</a:t>
            </a:r>
          </a:p>
        </p:txBody>
      </p:sp>
      <p:grpSp>
        <p:nvGrpSpPr>
          <p:cNvPr id="6" name="Gruppieren 5">
            <a:extLst>
              <a:ext uri="{FF2B5EF4-FFF2-40B4-BE49-F238E27FC236}">
                <a16:creationId xmlns:a16="http://schemas.microsoft.com/office/drawing/2014/main" id="{F58A391F-DDEE-47F9-B2BC-879512288198}"/>
              </a:ext>
              <a:ext uri="{C183D7F6-B498-43B3-948B-1728B52AA6E4}">
                <adec:decorative xmlns:adec="http://schemas.microsoft.com/office/drawing/2017/decorative" val="1"/>
              </a:ext>
            </a:extLst>
          </p:cNvPr>
          <p:cNvGrpSpPr/>
          <p:nvPr/>
        </p:nvGrpSpPr>
        <p:grpSpPr>
          <a:xfrm>
            <a:off x="6499077" y="3516330"/>
            <a:ext cx="5696408" cy="3341670"/>
            <a:chOff x="6499077" y="3516330"/>
            <a:chExt cx="5696408" cy="3341670"/>
          </a:xfrm>
        </p:grpSpPr>
        <p:pic>
          <p:nvPicPr>
            <p:cNvPr id="4" name="Grafik 3">
              <a:extLst>
                <a:ext uri="{FF2B5EF4-FFF2-40B4-BE49-F238E27FC236}">
                  <a16:creationId xmlns:a16="http://schemas.microsoft.com/office/drawing/2014/main" id="{DE825462-3333-48FD-99C6-D4F2466FFBA6}"/>
                </a:ext>
                <a:ext uri="{C183D7F6-B498-43B3-948B-1728B52AA6E4}">
                  <adec:decorative xmlns:adec="http://schemas.microsoft.com/office/drawing/2017/decorative" val="1"/>
                </a:ext>
              </a:extLst>
            </p:cNvPr>
            <p:cNvPicPr>
              <a:picLocks noChangeAspect="1"/>
            </p:cNvPicPr>
            <p:nvPr/>
          </p:nvPicPr>
          <p:blipFill rotWithShape="1">
            <a:blip r:embed="rId2"/>
            <a:srcRect b="2824"/>
            <a:stretch/>
          </p:blipFill>
          <p:spPr>
            <a:xfrm>
              <a:off x="6499077" y="3516330"/>
              <a:ext cx="5696408" cy="3341670"/>
            </a:xfrm>
            <a:prstGeom prst="rect">
              <a:avLst/>
            </a:prstGeom>
          </p:spPr>
        </p:pic>
        <p:sp>
          <p:nvSpPr>
            <p:cNvPr id="5" name="Rechteck 4">
              <a:extLst>
                <a:ext uri="{FF2B5EF4-FFF2-40B4-BE49-F238E27FC236}">
                  <a16:creationId xmlns:a16="http://schemas.microsoft.com/office/drawing/2014/main" id="{A9A33535-B921-4F8F-8D1F-9162813ACA29}"/>
                </a:ext>
              </a:extLst>
            </p:cNvPr>
            <p:cNvSpPr/>
            <p:nvPr/>
          </p:nvSpPr>
          <p:spPr>
            <a:xfrm rot="16200000">
              <a:off x="11107622" y="5765656"/>
              <a:ext cx="2029402" cy="123111"/>
            </a:xfrm>
            <a:prstGeom prst="rect">
              <a:avLst/>
            </a:prstGeom>
          </p:spPr>
          <p:txBody>
            <a:bodyPr wrap="none" lIns="0" tIns="0" rIns="0" bIns="0" anchor="ctr" anchorCtr="0">
              <a:spAutoFit/>
            </a:bodyPr>
            <a:lstStyle/>
            <a:p>
              <a:r>
                <a:rPr lang="de-DE" sz="800" dirty="0">
                  <a:solidFill>
                    <a:schemeClr val="bg1"/>
                  </a:solidFill>
                  <a:latin typeface="Arial" panose="020B0604020202020204" pitchFamily="34" charset="0"/>
                </a:rPr>
                <a:t>Foto: Deutscher Verkehrssicherheitsrat e. V.</a:t>
              </a:r>
              <a:endParaRPr lang="de-DE" sz="800" dirty="0">
                <a:solidFill>
                  <a:schemeClr val="bg1"/>
                </a:solidFill>
              </a:endParaRPr>
            </a:p>
          </p:txBody>
        </p:sp>
      </p:grpSp>
    </p:spTree>
    <p:extLst>
      <p:ext uri="{BB962C8B-B14F-4D97-AF65-F5344CB8AC3E}">
        <p14:creationId xmlns:p14="http://schemas.microsoft.com/office/powerpoint/2010/main" val="80467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Natascha B. ist auf dem Weg zur Arbeit. Eine Meinungsverschiedenheit mit ihrem Partner hängt ihr noch nach. Ihr Mobiltelefon klingelt – das ist er! Ob er sich entschuldigen will? Sie will den Anruf gerade annehmen, da knallt es. Natascha hat nicht bemerkt, dass sie bereits auf die Kreuzung gefahren ist. Ein Lkw kann nicht mehr rechtzeitig bremsen und erfasst ihr Fahrrad. </a:t>
            </a:r>
          </a:p>
          <a:p>
            <a:pPr marL="0" indent="0">
              <a:buNone/>
            </a:pPr>
            <a:endParaRPr lang="de-DE" sz="500" dirty="0"/>
          </a:p>
          <a:p>
            <a:pPr marL="0" indent="0">
              <a:buNone/>
            </a:pPr>
            <a:r>
              <a:rPr lang="de-DE" dirty="0"/>
              <a:t>Für Fahrerinnen und Fahrer von Pkw, Lkw, Fahrrädern und anderen Fahrzeugen gibt es viele Gelegenheiten, sich während der Fahrt ablenken zu lassen:</a:t>
            </a:r>
          </a:p>
          <a:p>
            <a:r>
              <a:rPr lang="de-DE" dirty="0"/>
              <a:t>durch das gedankliche Beschäftigen, z. B. mit betrieblichen Problemen oder familiären Sorgen.</a:t>
            </a:r>
          </a:p>
          <a:p>
            <a:r>
              <a:rPr lang="de-DE" dirty="0"/>
              <a:t>vom Navigationsgerät und anderen Einrichtungen im Fahrzeug, von Plakaten am Fahrbahnrand oder vom Mobiltelefon. Wer Textbotschaften während der Fahrt schreibt oder liest, erhöht dadurch sein Unfallrisiko um ein Vielfaches. Telefonieren während der Fahrt ist so gefährlich wie mit 0,8 Promille Alkohol zu fahren. Apropos Mobiltelefon: Das Kraftfahrtbundesamt verzeichnet jährlich nahezu 400.000 Verstöße gegen das Handy-Verbot. Allein in Nordrhein-Westfalen wurden innerhalb eines Jahres nach schweren Unfällen 265 Mobiltelefone zur Klärung der Unfallursache beschlagnahmt. Maßgeblich für die Gefährdung ist die Dauer der Blickabwendung von der Straße.</a:t>
            </a:r>
            <a:r>
              <a:rPr lang="de-DE" b="1" dirty="0"/>
              <a:t> </a:t>
            </a:r>
          </a:p>
        </p:txBody>
      </p:sp>
    </p:spTree>
    <p:extLst>
      <p:ext uri="{BB962C8B-B14F-4D97-AF65-F5344CB8AC3E}">
        <p14:creationId xmlns:p14="http://schemas.microsoft.com/office/powerpoint/2010/main" val="36128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pPr lvl="0"/>
            <a:r>
              <a:rPr lang="de-DE" dirty="0"/>
              <a:t>Fahrzeuge mit sinnvollen Fahrerassistenzsystemen ausstatten, die Beschäftigten in der Nutzung dieser Systeme umfassend und praxisnah einweisen sowie die Verwendung sicherstellen, z. B.:</a:t>
            </a:r>
          </a:p>
          <a:p>
            <a:pPr marL="360363" lvl="0" indent="-185738">
              <a:buFont typeface="Symbol" panose="05050102010706020507" pitchFamily="18" charset="2"/>
              <a:buChar char="-"/>
            </a:pPr>
            <a:r>
              <a:rPr lang="de-DE" dirty="0"/>
              <a:t>Spurwechselassistenten, die vor seitlich fahrenden Fahrzeugen warnen</a:t>
            </a:r>
          </a:p>
          <a:p>
            <a:pPr marL="360363" lvl="0" indent="-185738">
              <a:buFont typeface="Symbol" panose="05050102010706020507" pitchFamily="18" charset="2"/>
              <a:buChar char="-"/>
            </a:pPr>
            <a:r>
              <a:rPr lang="de-DE" dirty="0"/>
              <a:t>Spurhalteassistenten, die warnen oder das Fahrzeug selbsttätig wieder in die Fahrspur bringen, wenn das Fahrpersonal aufgrund von Ablenkung vom Kurs abkommt</a:t>
            </a:r>
          </a:p>
          <a:p>
            <a:pPr marL="360363" lvl="0" indent="-185738">
              <a:buFont typeface="Symbol" panose="05050102010706020507" pitchFamily="18" charset="2"/>
              <a:buChar char="-"/>
            </a:pPr>
            <a:r>
              <a:rPr lang="de-DE" dirty="0"/>
              <a:t>Verkehrszeichenerkennung, die an wichtige Verkehrszeichen erinnert, die möglicherweise übersehen wurden, wie z. B. Geschwindigkeitsbegrenzungen oder Überholverbote</a:t>
            </a:r>
          </a:p>
          <a:p>
            <a:r>
              <a:rPr lang="de-DE" dirty="0"/>
              <a:t>Anrufende per Telefonansage darauf hinweisen, dass den Beschäftigten das Telefonieren während der Fahrt verboten ist, und einen Rückruf ankündigen. Wenn das nicht möglich ist, sollten die Freisprecheinrichtungen mit einer gut funktionierenden Sprachsteuerung ausgerüstet sein.</a:t>
            </a:r>
          </a:p>
        </p:txBody>
      </p:sp>
      <p:sp>
        <p:nvSpPr>
          <p:cNvPr id="5" name="Textfeld 4">
            <a:extLst>
              <a:ext uri="{FF2B5EF4-FFF2-40B4-BE49-F238E27FC236}">
                <a16:creationId xmlns:a16="http://schemas.microsoft.com/office/drawing/2014/main" id="{006A3E1A-FA19-4E0A-99C7-04E8975BDA8B}"/>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997308032"/>
      </p:ext>
    </p:extLst>
  </p:cSld>
  <p:clrMapOvr>
    <a:masterClrMapping/>
  </p:clrMapOvr>
</p:sld>
</file>

<file path=ppt/theme/theme1.xml><?xml version="1.0" encoding="utf-8"?>
<a:theme xmlns:a="http://schemas.openxmlformats.org/drawingml/2006/main" name="DGUV Kampagnenlogo">
  <a:themeElements>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PowerPoint-Master-16-9.potx" id="{12E69689-A45D-4643-8174-D6AA907EA5B3}" vid="{21DF903F-A5AE-4CB6-83D4-6108A3D03D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V">
    <a:dk1>
      <a:srgbClr val="000000"/>
    </a:dk1>
    <a:lt1>
      <a:srgbClr val="FFFFFF"/>
    </a:lt1>
    <a:dk2>
      <a:srgbClr val="004994"/>
    </a:dk2>
    <a:lt2>
      <a:srgbClr val="5F5F5F"/>
    </a:lt2>
    <a:accent1>
      <a:srgbClr val="0095DB"/>
    </a:accent1>
    <a:accent2>
      <a:srgbClr val="008C8E"/>
    </a:accent2>
    <a:accent3>
      <a:srgbClr val="51AE31"/>
    </a:accent3>
    <a:accent4>
      <a:srgbClr val="AFCA06"/>
    </a:accent4>
    <a:accent5>
      <a:srgbClr val="B80D78"/>
    </a:accent5>
    <a:accent6>
      <a:srgbClr val="D40F14"/>
    </a:accent6>
    <a:hlink>
      <a:srgbClr val="F39200"/>
    </a:hlink>
    <a:folHlink>
      <a:srgbClr val="FFCC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2023-05-10 Vorlage Unfälle verhindern - PPT</Template>
  <TotalTime>0</TotalTime>
  <Words>1765</Words>
  <Application>Microsoft Office PowerPoint</Application>
  <PresentationFormat>Breitbild</PresentationFormat>
  <Paragraphs>153</Paragraphs>
  <Slides>20</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Calibri</vt:lpstr>
      <vt:lpstr>Arial</vt:lpstr>
      <vt:lpstr>Symbol</vt:lpstr>
      <vt:lpstr>DGUV Kampagnenlogo</vt:lpstr>
      <vt:lpstr>Informationen zur Unterstützung Ihrer Unterweisungen </vt:lpstr>
      <vt:lpstr>Hinweise zur Nutzung dieser Informationen</vt:lpstr>
      <vt:lpstr>Hinweise zur Nutzung dieser Informationen</vt:lpstr>
      <vt:lpstr>Ergänzende Informationen für Ihre Unterweisungen</vt:lpstr>
      <vt:lpstr>Weitere Unterstützungsangebote</vt:lpstr>
      <vt:lpstr>Schwerpunkte bei tödlichen Unfällen in Handel und Warenlogistik</vt:lpstr>
      <vt:lpstr>Unfälle im Straßenverkehr</vt:lpstr>
      <vt:lpstr>Typische Unfallbeispiele und Gefährdungen</vt:lpstr>
      <vt:lpstr>So können Unfälle dieser Art verhindert werden</vt:lpstr>
      <vt:lpstr>So können Unfälle dieser Art verhindert werden</vt:lpstr>
      <vt:lpstr>Unfälle im Straßenverkehr</vt:lpstr>
      <vt:lpstr>Typische Unfallbeispiele und Gefährdungen</vt:lpstr>
      <vt:lpstr>So können Unfälle dieser Art verhindert werden</vt:lpstr>
      <vt:lpstr>So können Unfälle dieser Art verhindert werden</vt:lpstr>
      <vt:lpstr>Unfälle im Straßenverkehr</vt:lpstr>
      <vt:lpstr>Typische Unfallbeispiele und Gefährdungen</vt:lpstr>
      <vt:lpstr>So können Unfälle dieser Art verhindert werden</vt:lpstr>
      <vt:lpstr>So können Unfälle dieser Art verhindert werden</vt:lpstr>
      <vt:lpstr>So können Unfälle dieser Art verhindert werden</vt:lpstr>
      <vt:lpstr>Viel Erfolg für Ihre Unterweisung!</vt:lpstr>
    </vt:vector>
  </TitlesOfParts>
  <Company>Berufsgenossenschaft Handel und Warenlogistik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Reihe "Unfälle verhindern" - Informationen zur Unterstützung bei Unterweisungen</dc:title>
  <dc:subject>Unfallschwerpunkt "Straßenverkehr"</dc:subject>
  <dc:creator>Berufsgenossenschaft Handel und Warenlogistik</dc:creator>
  <cp:lastModifiedBy>Richarz, Saskia</cp:lastModifiedBy>
  <cp:revision>185</cp:revision>
  <cp:lastPrinted>2018-11-19T15:54:28Z</cp:lastPrinted>
  <dcterms:created xsi:type="dcterms:W3CDTF">2023-05-10T04:41:30Z</dcterms:created>
  <dcterms:modified xsi:type="dcterms:W3CDTF">2023-10-12T09:18:12Z</dcterms:modified>
</cp:coreProperties>
</file>