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handoutMasterIdLst>
    <p:handoutMasterId r:id="rId13"/>
  </p:handoutMasterIdLst>
  <p:sldIdLst>
    <p:sldId id="342" r:id="rId2"/>
    <p:sldId id="358" r:id="rId3"/>
    <p:sldId id="359" r:id="rId4"/>
    <p:sldId id="355" r:id="rId5"/>
    <p:sldId id="362" r:id="rId6"/>
    <p:sldId id="343" r:id="rId7"/>
    <p:sldId id="363" r:id="rId8"/>
    <p:sldId id="364" r:id="rId9"/>
    <p:sldId id="365" r:id="rId10"/>
    <p:sldId id="356" r:id="rId11"/>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1"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19" clrIdx="2">
    <p:extLst>
      <p:ext uri="{19B8F6BF-5375-455C-9EA6-DF929625EA0E}">
        <p15:presenceInfo xmlns:p15="http://schemas.microsoft.com/office/powerpoint/2012/main" userId="Maan Wouhbé" providerId="None"/>
      </p:ext>
    </p:extLst>
  </p:cmAuthor>
  <p:cmAuthor id="4" name="P4003394" initials="SRi" lastIdx="2" clrIdx="3">
    <p:extLst>
      <p:ext uri="{19B8F6BF-5375-455C-9EA6-DF929625EA0E}">
        <p15:presenceInfo xmlns:p15="http://schemas.microsoft.com/office/powerpoint/2012/main" userId="P4003394" providerId="None"/>
      </p:ext>
    </p:extLst>
  </p:cmAuthor>
  <p:cmAuthor id="5" name="HVTA2040" initials="AS" lastIdx="1" clrIdx="4">
    <p:extLst>
      <p:ext uri="{19B8F6BF-5375-455C-9EA6-DF929625EA0E}">
        <p15:presenceInfo xmlns:p15="http://schemas.microsoft.com/office/powerpoint/2012/main" userId="HVTA2040" providerId="None"/>
      </p:ext>
    </p:extLst>
  </p:cmAuthor>
  <p:cmAuthor id="6" name="P4003399" initials="P" lastIdx="3" clrIdx="5">
    <p:extLst>
      <p:ext uri="{19B8F6BF-5375-455C-9EA6-DF929625EA0E}">
        <p15:presenceInfo xmlns:p15="http://schemas.microsoft.com/office/powerpoint/2012/main" userId="P400339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4807" autoAdjust="0"/>
  </p:normalViewPr>
  <p:slideViewPr>
    <p:cSldViewPr snapToGrid="0" snapToObjects="1" showGuides="1">
      <p:cViewPr varScale="1">
        <p:scale>
          <a:sx n="93" d="100"/>
          <a:sy n="93" d="100"/>
        </p:scale>
        <p:origin x="1260" y="90"/>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E6BF-42C7-BA4D-A3F99A4B5487}"/>
              </c:ext>
            </c:extLst>
          </c:dPt>
          <c:dPt>
            <c:idx val="6"/>
            <c:bubble3D val="0"/>
            <c:spPr>
              <a:solidFill>
                <a:srgbClr val="000000"/>
              </a:solidFill>
            </c:spPr>
            <c:extLst>
              <c:ext xmlns:c16="http://schemas.microsoft.com/office/drawing/2014/chart" uri="{C3380CC4-5D6E-409C-BE32-E72D297353CC}">
                <c16:uniqueId val="{00000003-E6BF-42C7-BA4D-A3F99A4B5487}"/>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E6BF-42C7-BA4D-A3F99A4B5487}"/>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BF-42C7-BA4D-A3F99A4B5487}"/>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F-42C7-BA4D-A3F99A4B5487}"/>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BF-42C7-BA4D-A3F99A4B5487}"/>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E6BF-42C7-BA4D-A3F99A4B5487}"/>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6BF-42C7-BA4D-A3F99A4B5487}"/>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F-42C7-BA4D-A3F99A4B5487}"/>
                </c:ext>
              </c:extLst>
            </c:dLbl>
            <c:dLbl>
              <c:idx val="8"/>
              <c:delete val="1"/>
              <c:extLst>
                <c:ext xmlns:c15="http://schemas.microsoft.com/office/drawing/2012/chart" uri="{CE6537A1-D6FC-4f65-9D91-7224C49458BB}"/>
                <c:ext xmlns:c16="http://schemas.microsoft.com/office/drawing/2014/chart" uri="{C3380CC4-5D6E-409C-BE32-E72D297353CC}">
                  <c16:uniqueId val="{00000009-E6BF-42C7-BA4D-A3F99A4B5487}"/>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E6BF-42C7-BA4D-A3F99A4B54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12.10.2023</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a:t>
            </a:fld>
            <a:endParaRPr lang="de-DE" dirty="0"/>
          </a:p>
        </p:txBody>
      </p:sp>
    </p:spTree>
    <p:extLst>
      <p:ext uri="{BB962C8B-B14F-4D97-AF65-F5344CB8AC3E}">
        <p14:creationId xmlns:p14="http://schemas.microsoft.com/office/powerpoint/2010/main" val="31739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ompendium.bghw.de/bghw/xhtml/document.jsf?docId=bghw_tf/bghw_tf-Documents/b12tbma/b12tbma_0_.html&amp;alias=bghw_tf_b12tbma_1_&amp;anchor=&amp;event=navigation" TargetMode="External"/><Relationship Id="rId2" Type="http://schemas.openxmlformats.org/officeDocument/2006/relationships/hyperlink" Target="https://kompendium.bghw.de/bghw/xhtml/document.jsf?docId=bghw_tf/bghw_tf-Documents/b12tstetig/b12tstetig_0_.html&amp;alias=bghw_tf_b12tstetig_1_&amp;anchor=&amp;event=navigation"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kompendium.bghw.de/bghw/xhtml/document.jsf?docId=bghw_tf/bghw_tf-Documents/b12tunterw/b12tunterw_0_.html&amp;alias=bghw_tf_b12tunterw_1_&amp;anchor=&amp;event=navigatio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gefaehrdungsbeurteilung.bghw.de/ASM/" TargetMode="External"/><Relationship Id="rId7" Type="http://schemas.openxmlformats.org/officeDocument/2006/relationships/image" Target="../media/image8.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bghw.de/arbeitsschutz/wie-wir-sie-im-arbeitsschutz-unterstuetzen/fachbereich-handel-und-logistik" TargetMode="External"/><Relationship Id="rId4" Type="http://schemas.openxmlformats.org/officeDocument/2006/relationships/hyperlink" Target="https://www.bghw.de/ansprechpartnersuche"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387329" cy="977618"/>
          </a:xfrm>
        </p:spPr>
        <p:txBody>
          <a:bodyPr/>
          <a:lstStyle/>
          <a:p>
            <a:r>
              <a:rPr lang="de-DE" sz="2400" dirty="0">
                <a:latin typeface="+mn-lt"/>
              </a:rPr>
              <a:t>Reihe „Unfälle verhindern“:</a:t>
            </a:r>
            <a:br>
              <a:rPr lang="de-DE" sz="2400" dirty="0">
                <a:latin typeface="+mn-lt"/>
              </a:rPr>
            </a:br>
            <a:r>
              <a:rPr lang="de-DE" sz="2400" dirty="0">
                <a:latin typeface="+mn-lt"/>
              </a:rPr>
              <a:t>Unfallursache Eingreifen in Gefahr-stellen des laufenden Förderers</a:t>
            </a:r>
            <a:endParaRPr lang="de-DE" sz="2400" dirty="0">
              <a:solidFill>
                <a:srgbClr val="FF0000"/>
              </a:solidFill>
              <a:latin typeface="+mn-lt"/>
            </a:endParaRP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9" name="Gruppieren 8">
            <a:extLst>
              <a:ext uri="{FF2B5EF4-FFF2-40B4-BE49-F238E27FC236}">
                <a16:creationId xmlns:a16="http://schemas.microsoft.com/office/drawing/2014/main" id="{0365322B-8893-459D-9B0B-8396D9FF38F0}"/>
              </a:ext>
              <a:ext uri="{C183D7F6-B498-43B3-948B-1728B52AA6E4}">
                <adec:decorative xmlns:adec="http://schemas.microsoft.com/office/drawing/2017/decorative" val="1"/>
              </a:ext>
            </a:extLst>
          </p:cNvPr>
          <p:cNvGrpSpPr/>
          <p:nvPr/>
        </p:nvGrpSpPr>
        <p:grpSpPr>
          <a:xfrm>
            <a:off x="6651110" y="2144998"/>
            <a:ext cx="5541744" cy="3694496"/>
            <a:chOff x="6651110" y="2144998"/>
            <a:chExt cx="5541744" cy="3694496"/>
          </a:xfrm>
        </p:grpSpPr>
        <p:pic>
          <p:nvPicPr>
            <p:cNvPr id="6" name="Grafik 5">
              <a:extLst>
                <a:ext uri="{FF2B5EF4-FFF2-40B4-BE49-F238E27FC236}">
                  <a16:creationId xmlns:a16="http://schemas.microsoft.com/office/drawing/2014/main" id="{B10EE795-7ACE-4D24-9EDB-84A1582C2E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1110" y="2144998"/>
              <a:ext cx="5541744" cy="3694496"/>
            </a:xfrm>
            <a:prstGeom prst="rect">
              <a:avLst/>
            </a:prstGeom>
          </p:spPr>
        </p:pic>
        <p:sp>
          <p:nvSpPr>
            <p:cNvPr id="7" name="Textfeld 6">
              <a:extLst>
                <a:ext uri="{FF2B5EF4-FFF2-40B4-BE49-F238E27FC236}">
                  <a16:creationId xmlns:a16="http://schemas.microsoft.com/office/drawing/2014/main" id="{BAA8B005-98B3-460A-990A-98CC236820F1}"/>
                </a:ext>
              </a:extLst>
            </p:cNvPr>
            <p:cNvSpPr txBox="1"/>
            <p:nvPr/>
          </p:nvSpPr>
          <p:spPr>
            <a:xfrm>
              <a:off x="12059469" y="4048020"/>
              <a:ext cx="123111" cy="1762017"/>
            </a:xfrm>
            <a:prstGeom prst="rect">
              <a:avLst/>
            </a:prstGeom>
            <a:noFill/>
          </p:spPr>
          <p:txBody>
            <a:bodyPr vert="vert270" wrap="square" lIns="0" tIns="0" rIns="0" bIns="0" rtlCol="0" anchor="ctr" anchorCtr="0">
              <a:spAutoFit/>
            </a:bodyPr>
            <a:lstStyle/>
            <a:p>
              <a:r>
                <a:rPr lang="de-DE" sz="800" dirty="0">
                  <a:solidFill>
                    <a:schemeClr val="bg2"/>
                  </a:solidFill>
                </a:rPr>
                <a:t>Foto: AdobeStock-BlackMediaHouse</a:t>
              </a:r>
            </a:p>
          </p:txBody>
        </p:sp>
      </p:grpSp>
      <p:sp>
        <p:nvSpPr>
          <p:cNvPr id="5" name="Textfeld 4" descr="Foto ist Platzhalter. Idealerweise fügen Sie hier ein passendes Foto von Tätigkeiten an Stetigförderern aus Ihrem Betrieb ein.">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6650846" y="4639165"/>
            <a:ext cx="3450336"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passendes Foto von Tätigkeiten an Stetigförderern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1" y="1882799"/>
            <a:ext cx="10630800"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06876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„Arbeiten an Stetigförderern“ dienen.</a:t>
            </a:r>
          </a:p>
          <a:p>
            <a:r>
              <a:rPr lang="de-DE" dirty="0"/>
              <a:t>Nutzen Sie die Ergebnisse Ihrer Gefährdungsbeurteilung, um die Informationen auf Ihren Betrieb hin anzupassen!</a:t>
            </a:r>
          </a:p>
          <a:p>
            <a:r>
              <a:rPr lang="de-DE" b="1" dirty="0"/>
              <a:t>Prüfen und präzisieren Sie daher folgende Inhalte für Ihre Arbeitsplätze:</a:t>
            </a:r>
          </a:p>
          <a:p>
            <a:pPr marL="361950" lvl="2" indent="-180975">
              <a:buFont typeface="Symbol" panose="05050102010706020507" pitchFamily="18" charset="2"/>
              <a:buChar char="-"/>
            </a:pPr>
            <a:r>
              <a:rPr lang="de-DE" dirty="0"/>
              <a:t>Welche Gefährdungen sind bei Arbeiten an Stetigförderern</a:t>
            </a:r>
            <a:r>
              <a:rPr lang="de-DE" dirty="0">
                <a:solidFill>
                  <a:srgbClr val="FF0000"/>
                </a:solidFill>
              </a:rPr>
              <a:t> </a:t>
            </a:r>
            <a:r>
              <a:rPr lang="de-DE" dirty="0"/>
              <a:t>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a:t>
            </a:r>
            <a:r>
              <a:rPr lang="de-DE" dirty="0">
                <a:solidFill>
                  <a:srgbClr val="FF0000"/>
                </a:solidFill>
              </a:rPr>
              <a:t> </a:t>
            </a:r>
            <a:r>
              <a:rPr lang="de-DE" dirty="0"/>
              <a:t>notwendig?</a:t>
            </a:r>
          </a:p>
          <a:p>
            <a:pPr marL="361950" lvl="2" indent="-180975">
              <a:buFont typeface="Symbol" panose="05050102010706020507" pitchFamily="18" charset="2"/>
              <a:buChar char="-"/>
            </a:pPr>
            <a:r>
              <a:rPr lang="de-DE" dirty="0"/>
              <a:t>Was genau müssen Ihre Beschäftigten für die sichere Durchführung ihrer Tätigkeiten mit Blick auf die Unfallgefährdung an Stetigförderern</a:t>
            </a:r>
            <a:r>
              <a:rPr lang="de-DE" dirty="0">
                <a:solidFill>
                  <a:srgbClr val="FF0000"/>
                </a:solidFill>
              </a:rPr>
              <a:t> </a:t>
            </a:r>
            <a:r>
              <a:rPr lang="de-DE" dirty="0"/>
              <a:t>wissen, können, beachten und umsetzen?</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7"/>
            <a:ext cx="5043600" cy="1928813"/>
          </a:xfrm>
        </p:spPr>
        <p:txBody>
          <a:bodyPr/>
          <a:lstStyle/>
          <a:p>
            <a:pPr marL="0" indent="0">
              <a:buNone/>
            </a:pPr>
            <a:r>
              <a:rPr lang="de-DE" dirty="0"/>
              <a:t>Hier finden Sie weiterführende Informationen zum Unfallschwerpunkt:</a:t>
            </a:r>
          </a:p>
          <a:p>
            <a:pPr marL="0" indent="0">
              <a:buNone/>
            </a:pPr>
            <a:endParaRPr lang="de-DE" sz="1200" dirty="0"/>
          </a:p>
          <a:p>
            <a:pPr marL="0" indent="0">
              <a:buNone/>
            </a:pPr>
            <a:r>
              <a:rPr lang="de-DE" dirty="0">
                <a:hlinkClick r:id="rId2" tooltip="Link zur Themenfeld-Seite Stetigförderer im Kompendium Arbeitsschutz"/>
              </a:rPr>
              <a:t>Themenfeld Stetigförderer</a:t>
            </a:r>
            <a:endParaRPr lang="de-DE" dirty="0"/>
          </a:p>
          <a:p>
            <a:pPr marL="0" indent="0">
              <a:buNone/>
            </a:pPr>
            <a:endParaRPr lang="de-DE" sz="2800" dirty="0">
              <a:hlinkClick r:id="rId3">
                <a:extLst>
                  <a:ext uri="{A12FA001-AC4F-418D-AE19-62706E023703}">
                    <ahyp:hlinkClr xmlns:ahyp="http://schemas.microsoft.com/office/drawing/2018/hyperlinkcolor" val="tx"/>
                  </a:ext>
                </a:extLst>
              </a:hlinkClick>
            </a:endParaRPr>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4"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5" name="Grafik 4">
            <a:extLst>
              <a:ext uri="{FF2B5EF4-FFF2-40B4-BE49-F238E27FC236}">
                <a16:creationId xmlns:a16="http://schemas.microsoft.com/office/drawing/2014/main" id="{C303D0A9-DEB1-4280-A886-0F64CB9F7F0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12673" y="2730000"/>
            <a:ext cx="1080000" cy="108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 der BGHW</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a:t>
            </a:r>
            <a:br>
              <a:rPr lang="de-DE" dirty="0">
                <a:hlinkClick r:id="rId2" tooltip="Link zur BGHW-Webseite, Rubrik &quot;Gefährdungsbeurteilung&quot;"/>
              </a:rPr>
            </a:br>
            <a:r>
              <a:rPr lang="de-DE" dirty="0">
                <a:hlinkClick r:id="rId2" tooltip="Link zur BGHW-Webseite, Rubrik &quot;Gefährdungsbeurteilung&quot;"/>
              </a:rPr>
              <a:t>beurteilung</a:t>
            </a:r>
            <a:endParaRPr lang="de-DE" dirty="0"/>
          </a:p>
          <a:p>
            <a:pPr marL="0" indent="0">
              <a:buNone/>
            </a:pPr>
            <a:endParaRPr lang="de-DE" sz="2800" dirty="0"/>
          </a:p>
          <a:p>
            <a:pPr marL="0" indent="0">
              <a:buNone/>
            </a:pPr>
            <a:r>
              <a:rPr lang="de-DE" dirty="0">
                <a:hlinkClick r:id="rId3" tooltip="Link zur Gefährdungsbeurteilung Online der BGHW"/>
              </a:rPr>
              <a:t>Gefährdungsbeurteilung Online</a:t>
            </a:r>
            <a:r>
              <a:rPr lang="de-DE" dirty="0"/>
              <a:t> – die</a:t>
            </a:r>
            <a:br>
              <a:rPr lang="de-DE" dirty="0"/>
            </a:br>
            <a:r>
              <a:rPr lang="de-DE" dirty="0"/>
              <a:t>elektronische Handlungshilfe, mit der</a:t>
            </a:r>
            <a:br>
              <a:rPr lang="de-DE" dirty="0"/>
            </a:br>
            <a:r>
              <a:rPr lang="de-DE" dirty="0"/>
              <a:t>eine individuelle und detaillierte</a:t>
            </a:r>
            <a:br>
              <a:rPr lang="de-DE" dirty="0"/>
            </a:br>
            <a:r>
              <a:rPr lang="de-DE" dirty="0"/>
              <a:t>Beurteilung der Gefährdungen ermög-</a:t>
            </a:r>
            <a:br>
              <a:rPr lang="de-DE" dirty="0"/>
            </a:br>
            <a:r>
              <a:rPr lang="de-DE" dirty="0"/>
              <a:t>licht wird. Die GBO enthält konkrete</a:t>
            </a:r>
            <a:br>
              <a:rPr lang="de-DE" dirty="0"/>
            </a:br>
            <a:r>
              <a:rPr lang="de-DE" dirty="0"/>
              <a:t>Bausteine auch z. B. zu verschiedenen</a:t>
            </a:r>
            <a:br>
              <a:rPr lang="de-DE" dirty="0"/>
            </a:br>
            <a:r>
              <a:rPr lang="de-DE" dirty="0"/>
              <a:t>Stetigförderern wie „Bandförderern“ oder</a:t>
            </a:r>
            <a:br>
              <a:rPr lang="de-DE" dirty="0"/>
            </a:br>
            <a:r>
              <a:rPr lang="de-DE" dirty="0"/>
              <a:t>„Elevatoren“.</a:t>
            </a:r>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6538628" y="1881187"/>
            <a:ext cx="5041901" cy="1406543"/>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4" tooltip="Link zur BGHW-Webseite, Rubrik &quot;Ansprechpartnersuche&quot;"/>
              </a:rPr>
              <a:t>Ansprechpartnersuche</a:t>
            </a:r>
            <a:r>
              <a:rPr lang="de-DE" dirty="0"/>
              <a:t>:</a:t>
            </a:r>
          </a:p>
        </p:txBody>
      </p:sp>
      <p:sp>
        <p:nvSpPr>
          <p:cNvPr id="9" name="Inhaltsplatzhalter 3">
            <a:extLst>
              <a:ext uri="{FF2B5EF4-FFF2-40B4-BE49-F238E27FC236}">
                <a16:creationId xmlns:a16="http://schemas.microsoft.com/office/drawing/2014/main" id="{CF108DB3-0914-4A90-843E-3E9246ECB522}"/>
              </a:ext>
            </a:extLst>
          </p:cNvPr>
          <p:cNvSpPr txBox="1">
            <a:spLocks/>
          </p:cNvSpPr>
          <p:nvPr/>
        </p:nvSpPr>
        <p:spPr>
          <a:xfrm>
            <a:off x="6538628" y="4039385"/>
            <a:ext cx="3941012" cy="535049"/>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Informieren Sie sich auch gerne beim </a:t>
            </a:r>
            <a:r>
              <a:rPr lang="de-DE" dirty="0">
                <a:hlinkClick r:id="rId5"/>
              </a:rPr>
              <a:t>Fachbereich „Handel und Logistik“</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6"/>
          <a:stretch>
            <a:fillRect/>
          </a:stretch>
        </p:blipFill>
        <p:spPr>
          <a:xfrm>
            <a:off x="4784400" y="2462400"/>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84400" y="3627487"/>
            <a:ext cx="720000" cy="720000"/>
          </a:xfrm>
          <a:prstGeom prst="rect">
            <a:avLst/>
          </a:prstGeom>
          <a:ln>
            <a:noFill/>
          </a:ln>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589123" y="2943557"/>
            <a:ext cx="720000" cy="720000"/>
          </a:xfrm>
          <a:prstGeom prst="rect">
            <a:avLst/>
          </a:prstGeom>
          <a:ln>
            <a:noFill/>
          </a:ln>
        </p:spPr>
      </p:pic>
      <p:pic>
        <p:nvPicPr>
          <p:cNvPr id="4" name="Grafik 3">
            <a:extLst>
              <a:ext uri="{FF2B5EF4-FFF2-40B4-BE49-F238E27FC236}">
                <a16:creationId xmlns:a16="http://schemas.microsoft.com/office/drawing/2014/main" id="{26140F49-147A-4751-AB65-006FBD04638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589123" y="4005927"/>
            <a:ext cx="720000" cy="720000"/>
          </a:xfrm>
          <a:prstGeom prst="rect">
            <a:avLst/>
          </a:prstGeom>
        </p:spPr>
      </p:pic>
    </p:spTree>
    <p:extLst>
      <p:ext uri="{BB962C8B-B14F-4D97-AF65-F5344CB8AC3E}">
        <p14:creationId xmlns:p14="http://schemas.microsoft.com/office/powerpoint/2010/main" val="8475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p:txBody>
          <a:bodyPr/>
          <a:lstStyle/>
          <a:p>
            <a:r>
              <a:rPr lang="de-DE" dirty="0"/>
              <a:t>Schwerpunkte bei tödlichen Unfällen in Handel und Warenlogistik</a:t>
            </a:r>
          </a:p>
        </p:txBody>
      </p:sp>
      <p:graphicFrame>
        <p:nvGraphicFramePr>
          <p:cNvPr id="17" name="Inhaltsplatzhalter 6" descr="Tortendiagramm mit der prozentualen Verteilung tödlicher Unfälle in Mitgliedsunternehmen der BGHW&#10;">
            <a:extLst>
              <a:ext uri="{FF2B5EF4-FFF2-40B4-BE49-F238E27FC236}">
                <a16:creationId xmlns:a16="http://schemas.microsoft.com/office/drawing/2014/main" id="{6B6A5742-EB05-4827-B786-F800662533FD}"/>
              </a:ext>
            </a:extLst>
          </p:cNvPr>
          <p:cNvGraphicFramePr>
            <a:graphicFrameLocks/>
          </p:cNvGraphicFramePr>
          <p:nvPr>
            <p:extLst>
              <p:ext uri="{D42A27DB-BD31-4B8C-83A1-F6EECF244321}">
                <p14:modId xmlns:p14="http://schemas.microsoft.com/office/powerpoint/2010/main" val="1591405152"/>
              </p:ext>
            </p:extLst>
          </p:nvPr>
        </p:nvGraphicFramePr>
        <p:xfrm>
          <a:off x="5460838" y="2272693"/>
          <a:ext cx="5325840" cy="364288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feld 20" descr="Unfälle bei Bau-, Montage- und Instandhaltungsarbeiten: 12%">
            <a:extLst>
              <a:ext uri="{FF2B5EF4-FFF2-40B4-BE49-F238E27FC236}">
                <a16:creationId xmlns:a16="http://schemas.microsoft.com/office/drawing/2014/main" id="{C560DF6E-249D-403D-89EA-DF1FFAD587CC}"/>
              </a:ext>
            </a:extLst>
          </p:cNvPr>
          <p:cNvSpPr txBox="1"/>
          <p:nvPr/>
        </p:nvSpPr>
        <p:spPr>
          <a:xfrm>
            <a:off x="3695552" y="5070173"/>
            <a:ext cx="2867209" cy="523220"/>
          </a:xfrm>
          <a:prstGeom prst="rect">
            <a:avLst/>
          </a:prstGeom>
          <a:solidFill>
            <a:schemeClr val="bg1">
              <a:lumMod val="95000"/>
            </a:schemeClr>
          </a:solidFill>
          <a:ln w="28575">
            <a:solidFill>
              <a:srgbClr val="FF0000"/>
            </a:solidFill>
          </a:ln>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4" name="Legende: Linie 3" descr="Kasten mit Information &quot;Zu den häufigen Unfällen bei Bau-, Montage- und Instandhaltungsarbeiten gehören in Mitgliedsunternehmen der BGHW Unfälle bei Arbeiten an Stetigförderern!&quot;">
            <a:extLst>
              <a:ext uri="{FF2B5EF4-FFF2-40B4-BE49-F238E27FC236}">
                <a16:creationId xmlns:a16="http://schemas.microsoft.com/office/drawing/2014/main" id="{5E1D366A-A6D6-4370-B9E1-ECDFE4C24155}"/>
              </a:ext>
              <a:ext uri="{C183D7F6-B498-43B3-948B-1728B52AA6E4}">
                <adec:decorative xmlns:adec="http://schemas.microsoft.com/office/drawing/2017/decorative" val="0"/>
              </a:ext>
            </a:extLst>
          </p:cNvPr>
          <p:cNvSpPr/>
          <p:nvPr/>
        </p:nvSpPr>
        <p:spPr>
          <a:xfrm>
            <a:off x="102356" y="2560128"/>
            <a:ext cx="3770529" cy="1859472"/>
          </a:xfrm>
          <a:prstGeom prst="borderCallout1">
            <a:avLst>
              <a:gd name="adj1" fmla="val 101023"/>
              <a:gd name="adj2" fmla="val 54500"/>
              <a:gd name="adj3" fmla="val 151959"/>
              <a:gd name="adj4" fmla="val 9354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Zu den häufigen Unfällen bei Bau-, Montage- und Instandhaltungsarbeiten gehören in Mitgliedsunternehmen der BGHW Unfälle bei Arbeiten an Stetigförderern! </a:t>
            </a:r>
          </a:p>
        </p:txBody>
      </p:sp>
      <p:sp>
        <p:nvSpPr>
          <p:cNvPr id="19" name="Textfeld 18">
            <a:extLst>
              <a:ext uri="{FF2B5EF4-FFF2-40B4-BE49-F238E27FC236}">
                <a16:creationId xmlns:a16="http://schemas.microsoft.com/office/drawing/2014/main" id="{855BDA0F-AD09-4672-A0B7-A15F35FCB367}"/>
              </a:ext>
            </a:extLst>
          </p:cNvPr>
          <p:cNvSpPr txBox="1"/>
          <p:nvPr/>
        </p:nvSpPr>
        <p:spPr>
          <a:xfrm>
            <a:off x="10045598" y="3600100"/>
            <a:ext cx="1938592" cy="523220"/>
          </a:xfrm>
          <a:prstGeom prst="rect">
            <a:avLst/>
          </a:prstGeom>
          <a:noFill/>
        </p:spPr>
        <p:txBody>
          <a:bodyPr wrap="square" rtlCol="0">
            <a:spAutoFit/>
          </a:bodyPr>
          <a:lstStyle/>
          <a:p>
            <a:pPr fontAlgn="base">
              <a:spcBef>
                <a:spcPct val="0"/>
              </a:spcBef>
              <a:spcAft>
                <a:spcPct val="0"/>
              </a:spcAft>
            </a:pPr>
            <a:r>
              <a:rPr lang="de-DE" sz="1400" b="1" dirty="0">
                <a:solidFill>
                  <a:srgbClr val="0083C2"/>
                </a:solidFill>
                <a:cs typeface="Arial" charset="0"/>
              </a:rPr>
              <a:t>Unfälle im Straßen-verkehr</a:t>
            </a:r>
          </a:p>
        </p:txBody>
      </p:sp>
      <p:sp>
        <p:nvSpPr>
          <p:cNvPr id="20" name="Textfeld 19">
            <a:extLst>
              <a:ext uri="{FF2B5EF4-FFF2-40B4-BE49-F238E27FC236}">
                <a16:creationId xmlns:a16="http://schemas.microsoft.com/office/drawing/2014/main" id="{0F37BED1-5BCD-4530-8DC3-372D543EFCB8}"/>
              </a:ext>
            </a:extLst>
          </p:cNvPr>
          <p:cNvSpPr txBox="1"/>
          <p:nvPr/>
        </p:nvSpPr>
        <p:spPr>
          <a:xfrm>
            <a:off x="7560820" y="5950697"/>
            <a:ext cx="1125875" cy="307777"/>
          </a:xfrm>
          <a:prstGeom prst="rect">
            <a:avLst/>
          </a:prstGeom>
          <a:noFill/>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22" name="Textfeld 21">
            <a:extLst>
              <a:ext uri="{FF2B5EF4-FFF2-40B4-BE49-F238E27FC236}">
                <a16:creationId xmlns:a16="http://schemas.microsoft.com/office/drawing/2014/main" id="{084E7744-533A-49C5-B3D2-6EE475C94503}"/>
              </a:ext>
            </a:extLst>
          </p:cNvPr>
          <p:cNvSpPr txBox="1"/>
          <p:nvPr/>
        </p:nvSpPr>
        <p:spPr>
          <a:xfrm>
            <a:off x="4018645" y="3762025"/>
            <a:ext cx="2304744" cy="523220"/>
          </a:xfrm>
          <a:prstGeom prst="rect">
            <a:avLst/>
          </a:prstGeom>
          <a:noFill/>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23" name="Textfeld 22">
            <a:extLst>
              <a:ext uri="{FF2B5EF4-FFF2-40B4-BE49-F238E27FC236}">
                <a16:creationId xmlns:a16="http://schemas.microsoft.com/office/drawing/2014/main" id="{7EA34740-81F3-4D33-A5D2-6C990EAC0E68}"/>
              </a:ext>
            </a:extLst>
          </p:cNvPr>
          <p:cNvSpPr txBox="1"/>
          <p:nvPr/>
        </p:nvSpPr>
        <p:spPr>
          <a:xfrm>
            <a:off x="3942160" y="2727073"/>
            <a:ext cx="2676021" cy="307777"/>
          </a:xfrm>
          <a:prstGeom prst="rect">
            <a:avLst/>
          </a:prstGeom>
          <a:noFill/>
        </p:spPr>
        <p:txBody>
          <a:bodyPr wrap="square" rtlCol="0">
            <a:spAutoFit/>
          </a:bodyPr>
          <a:lstStyle/>
          <a:p>
            <a:pPr fontAlgn="base">
              <a:spcBef>
                <a:spcPct val="0"/>
              </a:spcBef>
              <a:spcAft>
                <a:spcPct val="0"/>
              </a:spcAft>
            </a:pPr>
            <a:r>
              <a:rPr lang="de-DE" sz="1400" b="1" dirty="0">
                <a:solidFill>
                  <a:srgbClr val="A30A6A"/>
                </a:solidFill>
                <a:cs typeface="Arial" charset="0"/>
              </a:rPr>
              <a:t>Unfälle mit Flurförderzeugen</a:t>
            </a:r>
          </a:p>
        </p:txBody>
      </p:sp>
      <p:sp>
        <p:nvSpPr>
          <p:cNvPr id="24" name="Textfeld 23">
            <a:extLst>
              <a:ext uri="{FF2B5EF4-FFF2-40B4-BE49-F238E27FC236}">
                <a16:creationId xmlns:a16="http://schemas.microsoft.com/office/drawing/2014/main" id="{872C719E-648F-4C52-A8B4-162AC65F0337}"/>
              </a:ext>
            </a:extLst>
          </p:cNvPr>
          <p:cNvSpPr txBox="1"/>
          <p:nvPr/>
        </p:nvSpPr>
        <p:spPr>
          <a:xfrm>
            <a:off x="4618295" y="2186060"/>
            <a:ext cx="2786334" cy="307777"/>
          </a:xfrm>
          <a:prstGeom prst="rect">
            <a:avLst/>
          </a:prstGeom>
          <a:noFill/>
        </p:spPr>
        <p:txBody>
          <a:bodyPr wrap="square" rtlCol="0">
            <a:spAutoFit/>
          </a:bodyPr>
          <a:lstStyle/>
          <a:p>
            <a:pPr fontAlgn="base">
              <a:spcBef>
                <a:spcPct val="0"/>
              </a:spcBef>
              <a:spcAft>
                <a:spcPct val="0"/>
              </a:spcAft>
            </a:pPr>
            <a:r>
              <a:rPr lang="de-DE" sz="1400" b="1" dirty="0">
                <a:solidFill>
                  <a:srgbClr val="D40F14"/>
                </a:solidFill>
                <a:cs typeface="Arial" charset="0"/>
              </a:rPr>
              <a:t>Unfälle beim Be- und Entladen</a:t>
            </a:r>
          </a:p>
        </p:txBody>
      </p:sp>
      <p:sp>
        <p:nvSpPr>
          <p:cNvPr id="25" name="Textfeld 16">
            <a:extLst>
              <a:ext uri="{FF2B5EF4-FFF2-40B4-BE49-F238E27FC236}">
                <a16:creationId xmlns:a16="http://schemas.microsoft.com/office/drawing/2014/main" id="{5511301D-38BC-4738-BB80-1108AEB4A7D2}"/>
              </a:ext>
            </a:extLst>
          </p:cNvPr>
          <p:cNvSpPr txBox="1"/>
          <p:nvPr/>
        </p:nvSpPr>
        <p:spPr>
          <a:xfrm>
            <a:off x="7284841" y="1939497"/>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mn-cs"/>
              </a:rPr>
              <a:t>Sonstige Unfälle</a:t>
            </a:r>
          </a:p>
        </p:txBody>
      </p:sp>
      <p:sp>
        <p:nvSpPr>
          <p:cNvPr id="13" name="Textfeld 12" descr="Grafik und Datenquelle: BGHW&#10;Zeitraum der Datenermittlung: 2012-2019&#10;">
            <a:extLst>
              <a:ext uri="{FF2B5EF4-FFF2-40B4-BE49-F238E27FC236}">
                <a16:creationId xmlns:a16="http://schemas.microsoft.com/office/drawing/2014/main" id="{94B9C160-42E9-4AAF-8F58-7178BFE62F50}"/>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443600" cy="4068762"/>
          </a:xfrm>
        </p:spPr>
        <p:txBody>
          <a:bodyPr/>
          <a:lstStyle/>
          <a:p>
            <a:pPr marL="0" indent="0">
              <a:buNone/>
            </a:pPr>
            <a:r>
              <a:rPr lang="de-DE" dirty="0"/>
              <a:t>Die Schlosserin Ulrike S. arbeitet schon seit Jahren in einem Recyclingunternehmen und kennt sich mit Stetigförderern sehr gut aus. Sie hat den Auftrag, Störungen an einem Förderband zu beseitigen. Dabei gerät sie mit dem rechten Arm zwischen Umlenkrolle und das laufende Förderband. Sie wird so schwer verletzt, dass sie ihren Verletzungen erliegt.</a:t>
            </a:r>
          </a:p>
          <a:p>
            <a:pPr marL="0" indent="0">
              <a:buNone/>
            </a:pPr>
            <a:endParaRPr lang="de-DE" sz="500" dirty="0"/>
          </a:p>
          <a:p>
            <a:pPr marL="0" indent="0">
              <a:buNone/>
            </a:pPr>
            <a:r>
              <a:rPr lang="de-DE" dirty="0"/>
              <a:t>Ursachen solcher Unfälle sind:</a:t>
            </a:r>
          </a:p>
          <a:p>
            <a:r>
              <a:rPr lang="de-DE" dirty="0"/>
              <a:t>Störungsbeseitigung und Wartungsarbeiten am eingeschalteten Stetigförderer</a:t>
            </a:r>
          </a:p>
          <a:p>
            <a:pPr lvl="0"/>
            <a:r>
              <a:rPr lang="de-DE" dirty="0"/>
              <a:t>fehlende Schutzeinrichtungen an den Gefahrstellen, z. B. Abdeckungen</a:t>
            </a:r>
          </a:p>
          <a:p>
            <a:pPr lvl="0"/>
            <a:r>
              <a:rPr lang="de-DE" dirty="0"/>
              <a:t>manipulierte Sicherheitseinrichtungen, z. B. festgeschraubte Springrolle</a:t>
            </a:r>
          </a:p>
          <a:p>
            <a:pPr marL="0" indent="0">
              <a:buNone/>
            </a:pPr>
            <a:endParaRPr lang="de-DE" b="1" dirty="0"/>
          </a:p>
        </p:txBody>
      </p:sp>
    </p:spTree>
    <p:extLst>
      <p:ext uri="{BB962C8B-B14F-4D97-AF65-F5344CB8AC3E}">
        <p14:creationId xmlns:p14="http://schemas.microsoft.com/office/powerpoint/2010/main" val="361284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443600" cy="4068762"/>
          </a:xfrm>
        </p:spPr>
        <p:txBody>
          <a:bodyPr/>
          <a:lstStyle/>
          <a:p>
            <a:pPr marL="0" indent="0">
              <a:buNone/>
            </a:pPr>
            <a:r>
              <a:rPr lang="de-DE" b="1" dirty="0"/>
              <a:t>Technische Maßnahmen</a:t>
            </a:r>
          </a:p>
          <a:p>
            <a:pPr lvl="0"/>
            <a:r>
              <a:rPr lang="de-DE" dirty="0"/>
              <a:t>Quetsch- und Scherstellen verhindern durch Mindestabstände oder Schutzeinrichtungen, z. B. Zäune oder schräge Platten</a:t>
            </a:r>
          </a:p>
          <a:p>
            <a:pPr lvl="0"/>
            <a:r>
              <a:rPr lang="de-DE" dirty="0"/>
              <a:t>Einzugsstellen verhindern, z. B. durch Abdeckungen oder Füllstücke</a:t>
            </a:r>
          </a:p>
          <a:p>
            <a:pPr lvl="0"/>
            <a:r>
              <a:rPr lang="de-DE" dirty="0"/>
              <a:t>Zugänge an Lasteinschleus- und Lastausschleusstellen sichern, beispielsweise durch …</a:t>
            </a:r>
          </a:p>
          <a:p>
            <a:pPr marL="360363" lvl="0" indent="-185738">
              <a:buFont typeface="Symbol" panose="05050102010706020507" pitchFamily="18" charset="2"/>
              <a:buChar char="-"/>
            </a:pPr>
            <a:r>
              <a:rPr lang="de-DE" dirty="0"/>
              <a:t>die entsprechende Gestaltung der Rahmenoberfläche (dachförmiges Profil oder umgekehrtes T-Profil)</a:t>
            </a:r>
          </a:p>
          <a:p>
            <a:pPr marL="360363" lvl="0" indent="-185738">
              <a:buFont typeface="Symbol" panose="05050102010706020507" pitchFamily="18" charset="2"/>
              <a:buChar char="-"/>
            </a:pPr>
            <a:r>
              <a:rPr lang="de-DE" dirty="0"/>
              <a:t>das Einsetzen mechanisch trennender Schutzeinrichtungen, z. B. Schranken oder Rolltore</a:t>
            </a:r>
          </a:p>
          <a:p>
            <a:pPr marL="360363" lvl="0" indent="-185738">
              <a:buFont typeface="Symbol" panose="05050102010706020507" pitchFamily="18" charset="2"/>
              <a:buChar char="-"/>
            </a:pPr>
            <a:r>
              <a:rPr lang="de-DE" dirty="0"/>
              <a:t>das Einsetzen berührungslos wirkender Schutzeinrichtungen</a:t>
            </a:r>
          </a:p>
          <a:p>
            <a:endParaRPr lang="de-DE" dirty="0"/>
          </a:p>
        </p:txBody>
      </p:sp>
      <p:sp>
        <p:nvSpPr>
          <p:cNvPr id="6" name="Textfeld 5">
            <a:extLst>
              <a:ext uri="{FF2B5EF4-FFF2-40B4-BE49-F238E27FC236}">
                <a16:creationId xmlns:a16="http://schemas.microsoft.com/office/drawing/2014/main" id="{56788B28-5AC2-4BBC-9DD4-2562D414B20C}"/>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99730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a:xfrm>
            <a:off x="874713" y="1881188"/>
            <a:ext cx="10443600" cy="4068762"/>
          </a:xfrm>
        </p:spPr>
        <p:txBody>
          <a:bodyPr/>
          <a:lstStyle/>
          <a:p>
            <a:pPr marL="0" indent="0">
              <a:buNone/>
            </a:pPr>
            <a:r>
              <a:rPr lang="de-DE" b="1" dirty="0"/>
              <a:t>Organisatorische Maßnahmen</a:t>
            </a:r>
          </a:p>
          <a:p>
            <a:pPr lvl="0"/>
            <a:r>
              <a:rPr lang="de-DE" dirty="0"/>
              <a:t>Regelungen für Arbeiten an Stetigförderern im Unternehmen festlegen und in Schriftform am Einsatzort bereithalten, z. B.:</a:t>
            </a:r>
          </a:p>
          <a:p>
            <a:pPr marL="360363" lvl="0" indent="-185738">
              <a:buFont typeface="Symbol" panose="05050102010706020507" pitchFamily="18" charset="2"/>
              <a:buChar char="-"/>
            </a:pPr>
            <a:r>
              <a:rPr lang="de-DE" dirty="0"/>
              <a:t>vor Störungsbeseitigung und Wartungsarbeiten Maschine ausschalten</a:t>
            </a:r>
          </a:p>
          <a:p>
            <a:pPr marL="360363" lvl="0" indent="-185738">
              <a:buFont typeface="Symbol" panose="05050102010706020507" pitchFamily="18" charset="2"/>
              <a:buChar char="-"/>
            </a:pPr>
            <a:r>
              <a:rPr lang="de-DE" dirty="0"/>
              <a:t>nach Wartung oder Störungsbeseitigung die entfernten Schutzeinrichtungen wieder montieren</a:t>
            </a:r>
          </a:p>
          <a:p>
            <a:pPr marL="360363" lvl="0" indent="-185738">
              <a:buFont typeface="Symbol" panose="05050102010706020507" pitchFamily="18" charset="2"/>
              <a:buChar char="-"/>
            </a:pPr>
            <a:r>
              <a:rPr lang="de-DE" dirty="0"/>
              <a:t>Stetigförderer und insbesondere auch die Sicherheitseinrichtungen regelmäßig prüfen, z. B. Springrollen oder Füllstücke an Übergabestellen</a:t>
            </a:r>
          </a:p>
          <a:p>
            <a:pPr marL="0" indent="0">
              <a:buNone/>
            </a:pPr>
            <a:endParaRPr lang="de-DE" sz="1000" dirty="0"/>
          </a:p>
          <a:p>
            <a:pPr marL="0" indent="0">
              <a:buNone/>
            </a:pPr>
            <a:r>
              <a:rPr lang="de-DE" b="1" dirty="0"/>
              <a:t>Personenbezogene Maßnahmen</a:t>
            </a:r>
          </a:p>
          <a:p>
            <a:pPr lvl="0"/>
            <a:r>
              <a:rPr lang="de-DE" dirty="0"/>
              <a:t>Betriebsanweisungen erstellen und Beschäftigte unterweisen</a:t>
            </a:r>
          </a:p>
          <a:p>
            <a:pPr lvl="0"/>
            <a:r>
              <a:rPr lang="de-DE" dirty="0"/>
              <a:t>keine lose Kleidung tragen und lange Haare zusammenbinden</a:t>
            </a:r>
          </a:p>
          <a:p>
            <a:pPr lvl="0"/>
            <a:r>
              <a:rPr lang="de-DE" dirty="0"/>
              <a:t>nur vorgegebene Arbeitsplätze und Verkehrswege nutzen</a:t>
            </a:r>
          </a:p>
        </p:txBody>
      </p:sp>
      <p:sp>
        <p:nvSpPr>
          <p:cNvPr id="6" name="Textfeld 5">
            <a:extLst>
              <a:ext uri="{FF2B5EF4-FFF2-40B4-BE49-F238E27FC236}">
                <a16:creationId xmlns:a16="http://schemas.microsoft.com/office/drawing/2014/main" id="{56788B28-5AC2-4BBC-9DD4-2562D414B20C}"/>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395702500"/>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840</Words>
  <Application>Microsoft Office PowerPoint</Application>
  <PresentationFormat>Breitbild</PresentationFormat>
  <Paragraphs>91</Paragraphs>
  <Slides>10</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Calibri</vt:lpstr>
      <vt:lpstr>Arial</vt:lpstr>
      <vt:lpstr>Symbol</vt:lpstr>
      <vt:lpstr>DGUV Kampagnenlogo</vt:lpstr>
      <vt:lpstr>Informationen zur Unterstützung Ihrer Unterweisungen </vt:lpstr>
      <vt:lpstr>Hinweise zur Nutzung dieser Informationen</vt:lpstr>
      <vt:lpstr>Hinweise zur Nutzung dieser Informationen</vt:lpstr>
      <vt:lpstr>Ergänzende Informationen für Ihre Unterweisungen</vt:lpstr>
      <vt:lpstr>Weitere Unterstützungsangebote der BGHW</vt:lpstr>
      <vt:lpstr>Schwerpunkte bei tödlichen Unfällen in Handel und Warenlogistik</vt:lpstr>
      <vt:lpstr>Typische Unfallbeispiele und Gefährdungen</vt:lpstr>
      <vt:lpstr>So können Unfälle dieser Art verhindert werden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"Eingreifen in Gefahrstellen des laufenden Förderers"</dc:subject>
  <dc:creator>Berufsgenossenschaft Handel und Warenlogistik</dc:creator>
  <cp:lastModifiedBy>Richarz, Saskia</cp:lastModifiedBy>
  <cp:revision>181</cp:revision>
  <cp:lastPrinted>2018-11-19T15:54:28Z</cp:lastPrinted>
  <dcterms:created xsi:type="dcterms:W3CDTF">2023-05-10T04:41:30Z</dcterms:created>
  <dcterms:modified xsi:type="dcterms:W3CDTF">2023-10-12T09:22:51Z</dcterms:modified>
</cp:coreProperties>
</file>