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342" r:id="rId2"/>
    <p:sldId id="358" r:id="rId3"/>
    <p:sldId id="359" r:id="rId4"/>
    <p:sldId id="355" r:id="rId5"/>
    <p:sldId id="362" r:id="rId6"/>
    <p:sldId id="343" r:id="rId7"/>
    <p:sldId id="365" r:id="rId8"/>
    <p:sldId id="363" r:id="rId9"/>
    <p:sldId id="364" r:id="rId10"/>
    <p:sldId id="372" r:id="rId11"/>
    <p:sldId id="366" r:id="rId12"/>
    <p:sldId id="367" r:id="rId13"/>
    <p:sldId id="368" r:id="rId14"/>
    <p:sldId id="374" r:id="rId15"/>
    <p:sldId id="373" r:id="rId16"/>
    <p:sldId id="369" r:id="rId17"/>
    <p:sldId id="370" r:id="rId18"/>
    <p:sldId id="371" r:id="rId19"/>
    <p:sldId id="375" r:id="rId20"/>
    <p:sldId id="356"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2"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 id="5" name="Seeger, Anne" initials="SA" lastIdx="2" clrIdx="4">
    <p:extLst>
      <p:ext uri="{19B8F6BF-5375-455C-9EA6-DF929625EA0E}">
        <p15:presenceInfo xmlns:p15="http://schemas.microsoft.com/office/powerpoint/2012/main" userId="Seeger, 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807" autoAdjust="0"/>
  </p:normalViewPr>
  <p:slideViewPr>
    <p:cSldViewPr snapToGrid="0" snapToObjects="1" showGuides="1">
      <p:cViewPr varScale="1">
        <p:scale>
          <a:sx n="90" d="100"/>
          <a:sy n="90" d="100"/>
        </p:scale>
        <p:origin x="756" y="84"/>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12.01.2026</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12.01.2026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7</a:t>
            </a:fld>
            <a:endParaRPr lang="de-DE" dirty="0"/>
          </a:p>
        </p:txBody>
      </p:sp>
    </p:spTree>
    <p:extLst>
      <p:ext uri="{BB962C8B-B14F-4D97-AF65-F5344CB8AC3E}">
        <p14:creationId xmlns:p14="http://schemas.microsoft.com/office/powerpoint/2010/main" val="106356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11</a:t>
            </a:fld>
            <a:endParaRPr lang="de-DE" dirty="0"/>
          </a:p>
        </p:txBody>
      </p:sp>
    </p:spTree>
    <p:extLst>
      <p:ext uri="{BB962C8B-B14F-4D97-AF65-F5344CB8AC3E}">
        <p14:creationId xmlns:p14="http://schemas.microsoft.com/office/powerpoint/2010/main" val="219544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16</a:t>
            </a:fld>
            <a:endParaRPr lang="de-DE" dirty="0"/>
          </a:p>
        </p:txBody>
      </p:sp>
    </p:spTree>
    <p:extLst>
      <p:ext uri="{BB962C8B-B14F-4D97-AF65-F5344CB8AC3E}">
        <p14:creationId xmlns:p14="http://schemas.microsoft.com/office/powerpoint/2010/main" val="520081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12.01.2026</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12.01.2026</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12.01.2026</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12.01.2026</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12.01.2026</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12.01.2026</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affz.d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affz.d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affz.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ompendium.bghw.de/bghw/xhtml/document.jsf?docId=bghw_tf/bghw_tf-Documents/b12tbma/b12tbma_0_.html&amp;alias=bghw_tf_b12tbma_1_&amp;anchor=&amp;event=navigation" TargetMode="External"/><Relationship Id="rId2" Type="http://schemas.openxmlformats.org/officeDocument/2006/relationships/hyperlink" Target="https://kompendium.bghw.de/bghw/xhtml/document.jsf?docId=bghw_tf/bghw_tf-Documents/b12tflurfz/b12tflurfz_0_.html&amp;alias=bghw_tf_b12tflurfz_1_&amp;anchor=&amp;event=navigation"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kompendium.bghw.de/bghw/xhtml/document.jsf?docId=bghw_tf/bghw_tf-Documents/b12tunterw/b12tunterw_0_.html&amp;alias=bghw_tf_b12tunterw_1_&amp;anchor=&amp;event=navig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efaehrdungsbeurteilung.bghw.de/ASM/" TargetMode="External"/><Relationship Id="rId7" Type="http://schemas.openxmlformats.org/officeDocument/2006/relationships/image" Target="../media/image9.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bghw.de/ansprechpartnersuche"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097951" cy="977618"/>
          </a:xfrm>
        </p:spPr>
        <p:txBody>
          <a:bodyPr/>
          <a:lstStyle/>
          <a:p>
            <a:r>
              <a:rPr lang="de-DE" sz="2400" dirty="0">
                <a:latin typeface="+mn-lt"/>
              </a:rPr>
              <a:t>Reihe „Unfälle verhindern“:</a:t>
            </a:r>
            <a:br>
              <a:rPr lang="de-DE" sz="2400" dirty="0">
                <a:latin typeface="+mn-lt"/>
              </a:rPr>
            </a:br>
            <a:r>
              <a:rPr lang="de-DE" sz="2400" dirty="0">
                <a:latin typeface="+mn-lt"/>
              </a:rPr>
              <a:t>Unfälle mit Flurförderzeugen</a:t>
            </a:r>
            <a:endParaRPr lang="de-DE" sz="2400" dirty="0">
              <a:solidFill>
                <a:srgbClr val="FF0000"/>
              </a:solidFill>
              <a:latin typeface="+mn-lt"/>
            </a:endParaRP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10" name="Gruppieren 9">
            <a:extLst>
              <a:ext uri="{FF2B5EF4-FFF2-40B4-BE49-F238E27FC236}">
                <a16:creationId xmlns:a16="http://schemas.microsoft.com/office/drawing/2014/main" id="{D25787F7-91DB-4569-A1C7-F18414085B39}"/>
              </a:ext>
              <a:ext uri="{C183D7F6-B498-43B3-948B-1728B52AA6E4}">
                <adec:decorative xmlns:adec="http://schemas.microsoft.com/office/drawing/2017/decorative" val="1"/>
              </a:ext>
            </a:extLst>
          </p:cNvPr>
          <p:cNvGrpSpPr/>
          <p:nvPr/>
        </p:nvGrpSpPr>
        <p:grpSpPr>
          <a:xfrm>
            <a:off x="8402553" y="1161922"/>
            <a:ext cx="3792041" cy="5706351"/>
            <a:chOff x="8402553" y="1161922"/>
            <a:chExt cx="3792041" cy="5706351"/>
          </a:xfrm>
        </p:grpSpPr>
        <p:pic>
          <p:nvPicPr>
            <p:cNvPr id="9" name="Grafik 8">
              <a:extLst>
                <a:ext uri="{FF2B5EF4-FFF2-40B4-BE49-F238E27FC236}">
                  <a16:creationId xmlns:a16="http://schemas.microsoft.com/office/drawing/2014/main" id="{3855F7C4-5CAE-4F87-AE0A-57B9F23683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02553" y="1161922"/>
              <a:ext cx="3792041" cy="5706351"/>
            </a:xfrm>
            <a:prstGeom prst="rect">
              <a:avLst/>
            </a:prstGeom>
          </p:spPr>
        </p:pic>
        <p:sp>
          <p:nvSpPr>
            <p:cNvPr id="8" name="Textfeld 7">
              <a:extLst>
                <a:ext uri="{FF2B5EF4-FFF2-40B4-BE49-F238E27FC236}">
                  <a16:creationId xmlns:a16="http://schemas.microsoft.com/office/drawing/2014/main" id="{A03F1F16-D36C-42BF-AC51-7D4EEBA95A35}"/>
                </a:ext>
              </a:extLst>
            </p:cNvPr>
            <p:cNvSpPr txBox="1"/>
            <p:nvPr/>
          </p:nvSpPr>
          <p:spPr>
            <a:xfrm>
              <a:off x="12059469" y="5280917"/>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Fotolia-Kadmy</a:t>
              </a:r>
            </a:p>
          </p:txBody>
        </p:sp>
      </p:grpSp>
      <p:sp>
        <p:nvSpPr>
          <p:cNvPr id="5" name="Textfeld 4" descr="Foto ist Platzhalter. Idealerweise fügen Sie hier ein zum Umgang mit Flurförderzeugen passendes Foto aus Ihrem Betrieb ein.">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8402553" y="5678218"/>
            <a:ext cx="345033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zum Umgang mit Flurförderzeugen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673440" cy="4068762"/>
          </a:xfrm>
        </p:spPr>
        <p:txBody>
          <a:bodyPr/>
          <a:lstStyle/>
          <a:p>
            <a:pPr marL="0" indent="0">
              <a:buNone/>
            </a:pPr>
            <a:r>
              <a:rPr lang="de-DE" b="1" dirty="0"/>
              <a:t>Personenbezogene Maßnahmen</a:t>
            </a:r>
          </a:p>
          <a:p>
            <a:pPr lvl="0"/>
            <a:r>
              <a:rPr lang="de-DE" dirty="0"/>
              <a:t>Gabelstapler-Bedienpersonal gründlich ausbilden; qualitätsgesicherte Ausbilder sind auf </a:t>
            </a:r>
            <a:r>
              <a:rPr lang="de-DE" dirty="0">
                <a:hlinkClick r:id="rId2" tooltip="Link zur DGUV-Seite &quot;Neue Qualität in der Ausbildung von Flurförderzeug-Fahrer/innen&quot;"/>
              </a:rPr>
              <a:t>www.affz.de </a:t>
            </a:r>
            <a:r>
              <a:rPr lang="de-DE" dirty="0"/>
              <a:t>verzeichnet</a:t>
            </a:r>
          </a:p>
          <a:p>
            <a:pPr lvl="0"/>
            <a:r>
              <a:rPr lang="de-DE" dirty="0"/>
              <a:t>Gabelstapler-Bedienpersonal regelmäßig unterweisen, insbesondere auch um</a:t>
            </a:r>
          </a:p>
          <a:p>
            <a:pPr marL="360363" lvl="0" indent="-185738">
              <a:buFont typeface="Symbol" panose="05050102010706020507" pitchFamily="18" charset="2"/>
              <a:buChar char="-"/>
            </a:pPr>
            <a:r>
              <a:rPr lang="de-DE" dirty="0"/>
              <a:t>die Nutzung der Rückhaltesysteme zu erreichen (Beckengurt, Bügel und Kabinentür) </a:t>
            </a:r>
          </a:p>
          <a:p>
            <a:pPr marL="360363" lvl="0" indent="-185738">
              <a:buFont typeface="Symbol" panose="05050102010706020507" pitchFamily="18" charset="2"/>
              <a:buChar char="-"/>
            </a:pPr>
            <a:r>
              <a:rPr lang="de-DE" dirty="0"/>
              <a:t>das Springen von einem kippenden Gabelstapler zu verhindern. Geübt werden soll das Festhalten und sich Versteifen am Lenkrad oder Fahrerschutzdach.</a:t>
            </a:r>
          </a:p>
        </p:txBody>
      </p:sp>
      <p:sp>
        <p:nvSpPr>
          <p:cNvPr id="6" name="Textfeld 5">
            <a:extLst>
              <a:ext uri="{FF2B5EF4-FFF2-40B4-BE49-F238E27FC236}">
                <a16:creationId xmlns:a16="http://schemas.microsoft.com/office/drawing/2014/main" id="{1E05902C-D540-479D-B467-0C9E38C49FF9}"/>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042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Flurförderzeugen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Personen anfahren</a:t>
            </a:r>
          </a:p>
        </p:txBody>
      </p:sp>
      <p:grpSp>
        <p:nvGrpSpPr>
          <p:cNvPr id="8" name="Gruppieren 7">
            <a:extLst>
              <a:ext uri="{FF2B5EF4-FFF2-40B4-BE49-F238E27FC236}">
                <a16:creationId xmlns:a16="http://schemas.microsoft.com/office/drawing/2014/main" id="{2A02D7CC-1FC7-4301-8B92-469F1CEFC1CD}"/>
              </a:ext>
              <a:ext uri="{C183D7F6-B498-43B3-948B-1728B52AA6E4}">
                <adec:decorative xmlns:adec="http://schemas.microsoft.com/office/drawing/2017/decorative" val="1"/>
              </a:ext>
            </a:extLst>
          </p:cNvPr>
          <p:cNvGrpSpPr/>
          <p:nvPr/>
        </p:nvGrpSpPr>
        <p:grpSpPr>
          <a:xfrm>
            <a:off x="7028240" y="3429000"/>
            <a:ext cx="5163760" cy="3438442"/>
            <a:chOff x="7028240" y="3429000"/>
            <a:chExt cx="5163760" cy="3438442"/>
          </a:xfrm>
        </p:grpSpPr>
        <p:pic>
          <p:nvPicPr>
            <p:cNvPr id="4" name="Grafik 3">
              <a:extLst>
                <a:ext uri="{FF2B5EF4-FFF2-40B4-BE49-F238E27FC236}">
                  <a16:creationId xmlns:a16="http://schemas.microsoft.com/office/drawing/2014/main" id="{03C0EE1F-68DC-41DD-8491-16A4496DF9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28240" y="3429000"/>
              <a:ext cx="5163760" cy="3438442"/>
            </a:xfrm>
            <a:prstGeom prst="rect">
              <a:avLst/>
            </a:prstGeom>
          </p:spPr>
        </p:pic>
        <p:sp>
          <p:nvSpPr>
            <p:cNvPr id="5" name="Textfeld 4">
              <a:extLst>
                <a:ext uri="{FF2B5EF4-FFF2-40B4-BE49-F238E27FC236}">
                  <a16:creationId xmlns:a16="http://schemas.microsoft.com/office/drawing/2014/main" id="{13BD754D-7E17-46E3-B927-569073EE92DC}"/>
                </a:ext>
              </a:extLst>
            </p:cNvPr>
            <p:cNvSpPr txBox="1"/>
            <p:nvPr/>
          </p:nvSpPr>
          <p:spPr>
            <a:xfrm>
              <a:off x="12059469" y="5075434"/>
              <a:ext cx="123111" cy="1772291"/>
            </a:xfrm>
            <a:prstGeom prst="rect">
              <a:avLst/>
            </a:prstGeom>
            <a:noFill/>
          </p:spPr>
          <p:txBody>
            <a:bodyPr vert="vert270" wrap="square" lIns="0" tIns="0" rIns="0" bIns="0" rtlCol="0" anchor="ctr" anchorCtr="0">
              <a:spAutoFit/>
            </a:bodyPr>
            <a:lstStyle/>
            <a:p>
              <a:r>
                <a:rPr lang="de-DE" sz="800" dirty="0">
                  <a:solidFill>
                    <a:schemeClr val="bg1"/>
                  </a:solidFill>
                </a:rPr>
                <a:t>Foto: AdobeStock-NVB Stocker</a:t>
              </a:r>
            </a:p>
          </p:txBody>
        </p:sp>
      </p:grpSp>
    </p:spTree>
    <p:extLst>
      <p:ext uri="{BB962C8B-B14F-4D97-AF65-F5344CB8AC3E}">
        <p14:creationId xmlns:p14="http://schemas.microsoft.com/office/powerpoint/2010/main" val="264172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Der Kommissionierer Mehmet A. ist im Lager auf dem Weg zum Pausenraum. Seinen Kollegen, der sich von hinten mit einem Flurförderzeug nähert, kann er nicht sehen. Der Stapler trifft ihn mit der breiten Last am Rücken. Mehmet wird mit schwersten Verletzungen ins Krankenhaus eingeliefert.</a:t>
            </a:r>
          </a:p>
          <a:p>
            <a:pPr marL="0" indent="0">
              <a:buNone/>
            </a:pPr>
            <a:endParaRPr lang="de-DE" sz="500" dirty="0"/>
          </a:p>
          <a:p>
            <a:pPr marL="0" indent="0">
              <a:buNone/>
            </a:pPr>
            <a:r>
              <a:rPr lang="de-DE" dirty="0"/>
              <a:t>Das Beispiel zeigt typische Ursachen für solche Unfälle:</a:t>
            </a:r>
          </a:p>
          <a:p>
            <a:r>
              <a:rPr lang="de-DE" dirty="0"/>
              <a:t>Übersehen von Fußgängern beim Transport von zu hoher und/oder zu breiter Ladung beim Vorwärtsfahren</a:t>
            </a:r>
          </a:p>
          <a:p>
            <a:pPr lvl="0"/>
            <a:r>
              <a:rPr lang="de-DE" dirty="0"/>
              <a:t>Quetschen von Fußgängern durch Stapler und/oder Ladung beim plötzlichen Losfahren mit stark eingeschlagener Lenkung</a:t>
            </a:r>
          </a:p>
          <a:p>
            <a:r>
              <a:rPr lang="de-DE" dirty="0"/>
              <a:t>Übersehen von Fußgängern beim Rückwärts(an)fahren ohne Blick in Fahrtrichtung</a:t>
            </a:r>
          </a:p>
        </p:txBody>
      </p:sp>
    </p:spTree>
    <p:extLst>
      <p:ext uri="{BB962C8B-B14F-4D97-AF65-F5344CB8AC3E}">
        <p14:creationId xmlns:p14="http://schemas.microsoft.com/office/powerpoint/2010/main" val="48540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r>
              <a:rPr lang="de-DE" dirty="0"/>
              <a:t>Flurförderzeugtyp wechseln, um eine bessere Sicht für das Bedienpersonal zu ermöglichen, z. B. Schubmaststapler anstelle von Gabelstaplern verwenden</a:t>
            </a:r>
          </a:p>
        </p:txBody>
      </p:sp>
      <p:sp>
        <p:nvSpPr>
          <p:cNvPr id="6" name="Textfeld 5">
            <a:extLst>
              <a:ext uri="{FF2B5EF4-FFF2-40B4-BE49-F238E27FC236}">
                <a16:creationId xmlns:a16="http://schemas.microsoft.com/office/drawing/2014/main" id="{0737F3C1-4E36-40AC-8807-B6595825277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92626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Organisatorische Maßnahmen</a:t>
            </a:r>
          </a:p>
          <a:p>
            <a:pPr lvl="0"/>
            <a:r>
              <a:rPr lang="de-DE" dirty="0"/>
              <a:t>Gabelstapler regelmäßig auf ihre Betriebssicherheit überprüfen</a:t>
            </a:r>
          </a:p>
          <a:p>
            <a:pPr lvl="0"/>
            <a:r>
              <a:rPr lang="de-DE" dirty="0"/>
              <a:t>Regelungen für den Einsatz von Gabelstaplern im Unternehmen festlegen und in Schriftform am Einsatzort bereithalten, z. B.:</a:t>
            </a:r>
          </a:p>
          <a:p>
            <a:pPr marL="360363" lvl="0" indent="-185738">
              <a:buFont typeface="Symbol" panose="05050102010706020507" pitchFamily="18" charset="2"/>
              <a:buChar char="-"/>
            </a:pPr>
            <a:r>
              <a:rPr lang="de-DE" dirty="0"/>
              <a:t>Ladungsgrößen und -formate anpassen, um ausreichende Sicht in Vorwärtsrichtung zu gewährleisten, beispielsweise nur eine Palette statt zwei Paletten übereinander transportieren</a:t>
            </a:r>
          </a:p>
          <a:p>
            <a:pPr marL="360363" lvl="0" indent="-185738">
              <a:buFont typeface="Symbol" panose="05050102010706020507" pitchFamily="18" charset="2"/>
              <a:buChar char="-"/>
            </a:pPr>
            <a:r>
              <a:rPr lang="de-DE" dirty="0"/>
              <a:t>Abstands- und Halteregeln definieren, z. B. Vorfahrtregeln und Regeln für die Kontaktaufnahme zwischen Fußgänger und Bediener festlegen</a:t>
            </a:r>
          </a:p>
          <a:p>
            <a:pPr marL="360363" lvl="0" indent="-185738">
              <a:buFont typeface="Symbol" panose="05050102010706020507" pitchFamily="18" charset="2"/>
              <a:buChar char="-"/>
            </a:pPr>
            <a:r>
              <a:rPr lang="de-DE" dirty="0"/>
              <a:t>nur bei ausreichender Sicht rückwärtsfahren</a:t>
            </a:r>
          </a:p>
          <a:p>
            <a:pPr lvl="0"/>
            <a:r>
              <a:rPr lang="de-DE" dirty="0"/>
              <a:t>Verkehrswege für Fußgänger- und Staplerverkehr bestmöglich voneinander trennen, z. B. reine Stapler-Verkehrswege ausweisen</a:t>
            </a:r>
          </a:p>
        </p:txBody>
      </p:sp>
      <p:sp>
        <p:nvSpPr>
          <p:cNvPr id="6" name="Textfeld 5">
            <a:extLst>
              <a:ext uri="{FF2B5EF4-FFF2-40B4-BE49-F238E27FC236}">
                <a16:creationId xmlns:a16="http://schemas.microsoft.com/office/drawing/2014/main" id="{0737F3C1-4E36-40AC-8807-B6595825277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919594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Gabelstapler-Bedienpersonal gründlich ausbilden; qualitätsgesicherte Ausbilder sind auf </a:t>
            </a:r>
            <a:r>
              <a:rPr lang="de-DE" dirty="0">
                <a:hlinkClick r:id="rId2" tooltip="Link zur DGUV-Seite &quot;Neue Qualität in der Ausbildung von Flurförderzeug-Fahrer/innen&quot;"/>
              </a:rPr>
              <a:t>www.affz.de</a:t>
            </a:r>
            <a:r>
              <a:rPr lang="de-DE" dirty="0"/>
              <a:t> verzeichnet</a:t>
            </a:r>
          </a:p>
          <a:p>
            <a:r>
              <a:rPr lang="de-DE" dirty="0"/>
              <a:t>Betriebsanweisungen aufstellen und Gabelstapler-Bedienpersonal regelmäßig unterweisen</a:t>
            </a:r>
          </a:p>
        </p:txBody>
      </p:sp>
      <p:sp>
        <p:nvSpPr>
          <p:cNvPr id="6" name="Textfeld 5">
            <a:extLst>
              <a:ext uri="{FF2B5EF4-FFF2-40B4-BE49-F238E27FC236}">
                <a16:creationId xmlns:a16="http://schemas.microsoft.com/office/drawing/2014/main" id="{0737F3C1-4E36-40AC-8807-B6595825277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4401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Flurförderzeugen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Anheben von Personen</a:t>
            </a:r>
          </a:p>
        </p:txBody>
      </p:sp>
      <p:grpSp>
        <p:nvGrpSpPr>
          <p:cNvPr id="8" name="Gruppieren 7">
            <a:extLst>
              <a:ext uri="{FF2B5EF4-FFF2-40B4-BE49-F238E27FC236}">
                <a16:creationId xmlns:a16="http://schemas.microsoft.com/office/drawing/2014/main" id="{B9C39063-563D-48EF-9A66-8BD363B1619C}"/>
              </a:ext>
              <a:ext uri="{C183D7F6-B498-43B3-948B-1728B52AA6E4}">
                <adec:decorative xmlns:adec="http://schemas.microsoft.com/office/drawing/2017/decorative" val="1"/>
              </a:ext>
            </a:extLst>
          </p:cNvPr>
          <p:cNvGrpSpPr/>
          <p:nvPr/>
        </p:nvGrpSpPr>
        <p:grpSpPr>
          <a:xfrm>
            <a:off x="7724099" y="3120828"/>
            <a:ext cx="4468755" cy="3737172"/>
            <a:chOff x="7724099" y="3120828"/>
            <a:chExt cx="4468755" cy="3737172"/>
          </a:xfrm>
        </p:grpSpPr>
        <p:pic>
          <p:nvPicPr>
            <p:cNvPr id="4" name="Grafik 3">
              <a:extLst>
                <a:ext uri="{FF2B5EF4-FFF2-40B4-BE49-F238E27FC236}">
                  <a16:creationId xmlns:a16="http://schemas.microsoft.com/office/drawing/2014/main" id="{8AD60E08-70B0-4269-BF7C-5225601A1F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4099" y="3120828"/>
              <a:ext cx="4468755" cy="3737172"/>
            </a:xfrm>
            <a:prstGeom prst="rect">
              <a:avLst/>
            </a:prstGeom>
          </p:spPr>
        </p:pic>
        <p:sp>
          <p:nvSpPr>
            <p:cNvPr id="5" name="Textfeld 4">
              <a:extLst>
                <a:ext uri="{FF2B5EF4-FFF2-40B4-BE49-F238E27FC236}">
                  <a16:creationId xmlns:a16="http://schemas.microsoft.com/office/drawing/2014/main" id="{A14D4B58-1D27-4465-9456-0FCBDF483EA2}"/>
                </a:ext>
              </a:extLst>
            </p:cNvPr>
            <p:cNvSpPr txBox="1"/>
            <p:nvPr/>
          </p:nvSpPr>
          <p:spPr>
            <a:xfrm>
              <a:off x="12069743" y="4828854"/>
              <a:ext cx="123111" cy="2018871"/>
            </a:xfrm>
            <a:prstGeom prst="rect">
              <a:avLst/>
            </a:prstGeom>
            <a:noFill/>
          </p:spPr>
          <p:txBody>
            <a:bodyPr vert="vert270" wrap="square" lIns="0" tIns="0" rIns="0" bIns="0" rtlCol="0" anchor="ctr" anchorCtr="0">
              <a:spAutoFit/>
            </a:bodyPr>
            <a:lstStyle/>
            <a:p>
              <a:r>
                <a:rPr lang="de-DE" sz="800" dirty="0">
                  <a:solidFill>
                    <a:schemeClr val="tx1">
                      <a:lumMod val="50000"/>
                      <a:lumOff val="50000"/>
                    </a:schemeClr>
                  </a:solidFill>
                </a:rPr>
                <a:t>Foto: AdobeStock-PRILL Mediendesign</a:t>
              </a:r>
            </a:p>
          </p:txBody>
        </p:sp>
      </p:grpSp>
    </p:spTree>
    <p:extLst>
      <p:ext uri="{BB962C8B-B14F-4D97-AF65-F5344CB8AC3E}">
        <p14:creationId xmlns:p14="http://schemas.microsoft.com/office/powerpoint/2010/main" val="394651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Holger W. und Tarek B., Beschäftigte eines Baumarkts, sollen Ware aus hochgelegenen Regalfächern holen. Holger lässt sich zu diesem Zweck in einer Gitterbox auf den Gabelzinken eines Staplers nach oben transportieren. Er will gerade beginnen, die Ware aus dem Regal zu nehmen, als die Gitterbox durch die Bewegung von den Gabelzinken rutscht und zu Boden stürzt. Holger zieht sich dabei tödliche Verletzungen zu.</a:t>
            </a:r>
          </a:p>
          <a:p>
            <a:pPr marL="0" indent="0">
              <a:buNone/>
            </a:pPr>
            <a:endParaRPr lang="de-DE" sz="500" dirty="0"/>
          </a:p>
          <a:p>
            <a:pPr marL="0" indent="0">
              <a:buNone/>
            </a:pPr>
            <a:r>
              <a:rPr lang="de-DE" dirty="0"/>
              <a:t>Typische Gefährdungen in solchen Arbeitssituationen sind:</a:t>
            </a:r>
          </a:p>
          <a:p>
            <a:r>
              <a:rPr lang="de-DE" dirty="0"/>
              <a:t>Abstürzen der Person, wenn die Gitterbox von den Gabelzinken rutscht</a:t>
            </a:r>
          </a:p>
          <a:p>
            <a:r>
              <a:rPr lang="de-DE" dirty="0"/>
              <a:t>Quetschen der Finger in der Hebekette des Mastes, wenn sich die Person in der Gitterbox am Mast festhält</a:t>
            </a:r>
            <a:endParaRPr lang="de-DE" b="1" dirty="0"/>
          </a:p>
        </p:txBody>
      </p:sp>
    </p:spTree>
    <p:extLst>
      <p:ext uri="{BB962C8B-B14F-4D97-AF65-F5344CB8AC3E}">
        <p14:creationId xmlns:p14="http://schemas.microsoft.com/office/powerpoint/2010/main" val="49940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Hubarbeitsbühne für die Arbeiten in der Höhe bereitstellen und verwenden</a:t>
            </a:r>
          </a:p>
          <a:p>
            <a:r>
              <a:rPr lang="de-DE" dirty="0"/>
              <a:t>beim Arbeiten mit Gabelstapler nur Arbeitsbühnen mit formschlüssiger Sicherung und Durchgriffschutz zum Mast verwenden</a:t>
            </a:r>
          </a:p>
          <a:p>
            <a:pPr marL="0" indent="0">
              <a:buNone/>
            </a:pPr>
            <a:endParaRPr lang="de-DE" sz="1000" dirty="0"/>
          </a:p>
          <a:p>
            <a:pPr marL="0" indent="0">
              <a:buNone/>
            </a:pPr>
            <a:r>
              <a:rPr lang="de-DE" b="1" dirty="0"/>
              <a:t>Organisatorische Maßnahmen</a:t>
            </a:r>
          </a:p>
          <a:p>
            <a:pPr lvl="0"/>
            <a:r>
              <a:rPr lang="de-DE" dirty="0"/>
              <a:t>Gabelstapler und Arbeitsbühne regelmäßig auf ihre Betriebssicherheit überprüfen</a:t>
            </a:r>
          </a:p>
          <a:p>
            <a:pPr lvl="0"/>
            <a:r>
              <a:rPr lang="de-DE" dirty="0"/>
              <a:t>Regelungen für den Einsatz von Gabelstaplern mit Arbeitsbühnen im Unternehmen festlegen und in Schriftform am Einsatzort bereithalten</a:t>
            </a:r>
          </a:p>
          <a:p>
            <a:pPr lvl="0"/>
            <a:r>
              <a:rPr lang="de-DE" dirty="0"/>
              <a:t>sicherstellen, dass der ausdrückliche Auftrag einer Führungskraft für die Nutzung der Arbeitsbühne am Gabelstapler vorliegt</a:t>
            </a:r>
          </a:p>
        </p:txBody>
      </p:sp>
      <p:sp>
        <p:nvSpPr>
          <p:cNvPr id="6" name="Textfeld 5">
            <a:extLst>
              <a:ext uri="{FF2B5EF4-FFF2-40B4-BE49-F238E27FC236}">
                <a16:creationId xmlns:a16="http://schemas.microsoft.com/office/drawing/2014/main" id="{61C762EA-D24F-447E-9DC2-32B3F4EC00A7}"/>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73794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Gabelstapler-Bedienpersonal gründlich ausbilden; qualitätsgesicherte Ausbilder sind auf </a:t>
            </a:r>
            <a:r>
              <a:rPr lang="de-DE" dirty="0">
                <a:hlinkClick r:id="rId2" tooltip="Link zur DGUV-Seite &quot;Neue Qualität in der Ausbildung von Flurförderzeug-Fahrer/innen&quot;"/>
              </a:rPr>
              <a:t>www.affz.de</a:t>
            </a:r>
            <a:r>
              <a:rPr lang="de-DE" dirty="0"/>
              <a:t> verzeichnet</a:t>
            </a:r>
          </a:p>
          <a:p>
            <a:pPr lvl="0"/>
            <a:r>
              <a:rPr lang="de-DE" dirty="0"/>
              <a:t>in Betriebsanweisungen die Nutzung der Arbeitsbühne am Gabelstapler betriebsbezogen beschreiben und Beschäftigte entsprechend unterweisen</a:t>
            </a:r>
          </a:p>
        </p:txBody>
      </p:sp>
      <p:sp>
        <p:nvSpPr>
          <p:cNvPr id="6" name="Textfeld 5">
            <a:extLst>
              <a:ext uri="{FF2B5EF4-FFF2-40B4-BE49-F238E27FC236}">
                <a16:creationId xmlns:a16="http://schemas.microsoft.com/office/drawing/2014/main" id="{61C762EA-D24F-447E-9DC2-32B3F4EC00A7}"/>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23763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0"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„Umgang mit Flurförderzeugen (FFZ)“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beim Umgang mit FFZ</a:t>
            </a:r>
            <a:r>
              <a:rPr lang="de-DE" dirty="0">
                <a:solidFill>
                  <a:srgbClr val="FF0000"/>
                </a:solidFill>
              </a:rPr>
              <a:t> </a:t>
            </a:r>
            <a:r>
              <a:rPr lang="de-DE" dirty="0"/>
              <a:t>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a:t>
            </a:r>
            <a:r>
              <a:rPr lang="de-DE" dirty="0">
                <a:solidFill>
                  <a:srgbClr val="FF0000"/>
                </a:solidFill>
              </a:rPr>
              <a:t> </a:t>
            </a:r>
            <a:r>
              <a:rPr lang="de-DE" dirty="0"/>
              <a:t>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Unfallgefährdungen im Umgang mit FFZ</a:t>
            </a:r>
            <a:r>
              <a:rPr lang="de-DE" dirty="0">
                <a:solidFill>
                  <a:srgbClr val="FF0000"/>
                </a:solidFill>
              </a:rPr>
              <a:t> </a:t>
            </a:r>
            <a:r>
              <a:rPr lang="de-DE" dirty="0"/>
              <a:t>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4433887"/>
          </a:xfrm>
        </p:spPr>
        <p:txBody>
          <a:bodyPr/>
          <a:lstStyle/>
          <a:p>
            <a:pPr marL="0" indent="0">
              <a:buNone/>
            </a:pPr>
            <a:r>
              <a:rPr lang="de-DE" dirty="0"/>
              <a:t>Hier finden Sie weiterführende Informationen zum Unfallschwerpunkt:</a:t>
            </a:r>
          </a:p>
          <a:p>
            <a:pPr marL="0" indent="0">
              <a:buNone/>
            </a:pPr>
            <a:endParaRPr lang="de-DE" sz="700" dirty="0"/>
          </a:p>
          <a:p>
            <a:pPr marL="0" indent="0">
              <a:buNone/>
            </a:pPr>
            <a:r>
              <a:rPr lang="de-DE" dirty="0">
                <a:hlinkClick r:id="rId2" tooltip="Link zur Themenfeld-Seite Flurförderzeuge im Kompendium Arbeitsschutz"/>
              </a:rPr>
              <a:t>Themenfeld Flurförderzeuge</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4"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7" name="Grafik 6">
            <a:extLst>
              <a:ext uri="{FF2B5EF4-FFF2-40B4-BE49-F238E27FC236}">
                <a16:creationId xmlns:a16="http://schemas.microsoft.com/office/drawing/2014/main" id="{924B11DD-297B-4A35-8EEE-F96AB45CCBC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98818" y="2666137"/>
            <a:ext cx="1080000" cy="108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a:t>
            </a:r>
            <a:br>
              <a:rPr lang="de-DE" dirty="0"/>
            </a:br>
            <a:r>
              <a:rPr lang="de-DE" dirty="0"/>
              <a:t>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zum Thema</a:t>
            </a:r>
            <a:br>
              <a:rPr lang="de-DE" dirty="0"/>
            </a:br>
            <a:r>
              <a:rPr lang="de-DE" dirty="0"/>
              <a:t>„Flurförderzeuge“.</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54781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5"/>
          <a:stretch>
            <a:fillRect/>
          </a:stretch>
        </p:blipFill>
        <p:spPr>
          <a:xfrm>
            <a:off x="4784400" y="2452126"/>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84400" y="3617213"/>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49688" y="3362400"/>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a:xfrm>
            <a:off x="874711" y="1160463"/>
            <a:ext cx="10442576" cy="520702"/>
          </a:xfrm>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370565247"/>
              </p:ext>
            </p:extLst>
          </p:nvPr>
        </p:nvGraphicFramePr>
        <p:xfrm>
          <a:off x="5419926"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feld 22" descr="Unfälle mit Flurförderzeugen: 8%">
            <a:extLst>
              <a:ext uri="{FF2B5EF4-FFF2-40B4-BE49-F238E27FC236}">
                <a16:creationId xmlns:a16="http://schemas.microsoft.com/office/drawing/2014/main" id="{7EA34740-81F3-4D33-A5D2-6C990EAC0E68}"/>
              </a:ext>
            </a:extLst>
          </p:cNvPr>
          <p:cNvSpPr txBox="1"/>
          <p:nvPr/>
        </p:nvSpPr>
        <p:spPr>
          <a:xfrm>
            <a:off x="3901248" y="2727073"/>
            <a:ext cx="2676021" cy="307777"/>
          </a:xfrm>
          <a:prstGeom prst="rect">
            <a:avLst/>
          </a:prstGeom>
          <a:solidFill>
            <a:schemeClr val="bg1">
              <a:lumMod val="95000"/>
            </a:schemeClr>
          </a:solidFill>
          <a:ln>
            <a:solidFill>
              <a:srgbClr val="FF0000"/>
            </a:solidFill>
          </a:ln>
        </p:spPr>
        <p:txBody>
          <a:bodyPr wrap="square" rtlCol="0">
            <a:spAutoFit/>
          </a:bodyPr>
          <a:lstStyle/>
          <a:p>
            <a:pPr algn="ctr" fontAlgn="base">
              <a:spcBef>
                <a:spcPct val="0"/>
              </a:spcBef>
              <a:spcAft>
                <a:spcPct val="0"/>
              </a:spcAft>
            </a:pPr>
            <a:r>
              <a:rPr lang="de-DE" sz="1400" b="1" dirty="0">
                <a:solidFill>
                  <a:srgbClr val="A30A6A"/>
                </a:solidFill>
                <a:cs typeface="Arial" charset="0"/>
              </a:rPr>
              <a:t>Unfälle mit Flurförderzeugen</a:t>
            </a:r>
          </a:p>
        </p:txBody>
      </p:sp>
      <p:sp>
        <p:nvSpPr>
          <p:cNvPr id="4" name="Legende: Linie 3" descr="Kasten mit Information &quot;Im Umgang mit Flurförderzeugen entstehen rund acht Prozent der tödlichen Unfälle in Mitgliedsunternehmen der BGHW!&quot;">
            <a:extLst>
              <a:ext uri="{FF2B5EF4-FFF2-40B4-BE49-F238E27FC236}">
                <a16:creationId xmlns:a16="http://schemas.microsoft.com/office/drawing/2014/main" id="{5E1D366A-A6D6-4370-B9E1-ECDFE4C24155}"/>
              </a:ext>
              <a:ext uri="{C183D7F6-B498-43B3-948B-1728B52AA6E4}">
                <adec:decorative xmlns:adec="http://schemas.microsoft.com/office/drawing/2017/decorative" val="0"/>
              </a:ext>
            </a:extLst>
          </p:cNvPr>
          <p:cNvSpPr/>
          <p:nvPr/>
        </p:nvSpPr>
        <p:spPr>
          <a:xfrm>
            <a:off x="94419" y="3429000"/>
            <a:ext cx="3770529" cy="1156360"/>
          </a:xfrm>
          <a:prstGeom prst="borderCallout1">
            <a:avLst>
              <a:gd name="adj1" fmla="val 552"/>
              <a:gd name="adj2" fmla="val 49409"/>
              <a:gd name="adj3" fmla="val -47666"/>
              <a:gd name="adj4" fmla="val 1005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Im Umgang mit Flurförderzeugen entstehen rund acht Prozent der tödlichen Unfälle in Mitgliedsunternehmen der BGHW! </a:t>
            </a:r>
          </a:p>
        </p:txBody>
      </p:sp>
      <p:sp>
        <p:nvSpPr>
          <p:cNvPr id="19" name="Textfeld 18">
            <a:extLst>
              <a:ext uri="{FF2B5EF4-FFF2-40B4-BE49-F238E27FC236}">
                <a16:creationId xmlns:a16="http://schemas.microsoft.com/office/drawing/2014/main" id="{855BDA0F-AD09-4672-A0B7-A15F35FCB367}"/>
              </a:ext>
            </a:extLst>
          </p:cNvPr>
          <p:cNvSpPr txBox="1"/>
          <p:nvPr/>
        </p:nvSpPr>
        <p:spPr>
          <a:xfrm>
            <a:off x="10004685" y="3600100"/>
            <a:ext cx="1984115" cy="523220"/>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a:t>
            </a:r>
          </a:p>
          <a:p>
            <a:pPr fontAlgn="base">
              <a:spcBef>
                <a:spcPct val="0"/>
              </a:spcBef>
              <a:spcAft>
                <a:spcPct val="0"/>
              </a:spcAft>
            </a:pPr>
            <a:r>
              <a:rPr lang="de-DE" sz="1400" b="1" dirty="0">
                <a:solidFill>
                  <a:srgbClr val="0083C2"/>
                </a:solidFill>
                <a:cs typeface="Arial" charset="0"/>
              </a:rPr>
              <a:t>verkehr</a:t>
            </a:r>
          </a:p>
        </p:txBody>
      </p:sp>
      <p:sp>
        <p:nvSpPr>
          <p:cNvPr id="20" name="Textfeld 19">
            <a:extLst>
              <a:ext uri="{FF2B5EF4-FFF2-40B4-BE49-F238E27FC236}">
                <a16:creationId xmlns:a16="http://schemas.microsoft.com/office/drawing/2014/main" id="{0F37BED1-5BCD-4530-8DC3-372D543EFCB8}"/>
              </a:ext>
            </a:extLst>
          </p:cNvPr>
          <p:cNvSpPr txBox="1"/>
          <p:nvPr/>
        </p:nvSpPr>
        <p:spPr>
          <a:xfrm>
            <a:off x="7650537" y="5962713"/>
            <a:ext cx="1125875" cy="307777"/>
          </a:xfrm>
          <a:prstGeom prst="rect">
            <a:avLst/>
          </a:prstGeom>
          <a:noFill/>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21" name="Textfeld 20">
            <a:extLst>
              <a:ext uri="{FF2B5EF4-FFF2-40B4-BE49-F238E27FC236}">
                <a16:creationId xmlns:a16="http://schemas.microsoft.com/office/drawing/2014/main" id="{C560DF6E-249D-403D-89EA-DF1FFAD587CC}"/>
              </a:ext>
            </a:extLst>
          </p:cNvPr>
          <p:cNvSpPr txBox="1"/>
          <p:nvPr/>
        </p:nvSpPr>
        <p:spPr>
          <a:xfrm>
            <a:off x="3710060"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2" name="Textfeld 21">
            <a:extLst>
              <a:ext uri="{FF2B5EF4-FFF2-40B4-BE49-F238E27FC236}">
                <a16:creationId xmlns:a16="http://schemas.microsoft.com/office/drawing/2014/main" id="{084E7744-533A-49C5-B3D2-6EE475C94503}"/>
              </a:ext>
            </a:extLst>
          </p:cNvPr>
          <p:cNvSpPr txBox="1"/>
          <p:nvPr/>
        </p:nvSpPr>
        <p:spPr>
          <a:xfrm>
            <a:off x="3977733"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4577383"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7243929"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4" name="Textfeld 13" descr="Grafik und Datenquelle: BGHW&#10;Zeitraum der Datenermittlung: 2012-2019">
            <a:extLst>
              <a:ext uri="{FF2B5EF4-FFF2-40B4-BE49-F238E27FC236}">
                <a16:creationId xmlns:a16="http://schemas.microsoft.com/office/drawing/2014/main" id="{8436A35A-74D9-44DA-9C72-B75997DC8473}"/>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Flurförderzeugen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Umkippen des Staplers</a:t>
            </a:r>
          </a:p>
        </p:txBody>
      </p:sp>
      <p:grpSp>
        <p:nvGrpSpPr>
          <p:cNvPr id="8" name="Gruppieren 7">
            <a:extLst>
              <a:ext uri="{FF2B5EF4-FFF2-40B4-BE49-F238E27FC236}">
                <a16:creationId xmlns:a16="http://schemas.microsoft.com/office/drawing/2014/main" id="{EF3B8D30-8C19-40F2-8D4B-BA08A213EE20}"/>
              </a:ext>
              <a:ext uri="{C183D7F6-B498-43B3-948B-1728B52AA6E4}">
                <adec:decorative xmlns:adec="http://schemas.microsoft.com/office/drawing/2017/decorative" val="1"/>
              </a:ext>
            </a:extLst>
          </p:cNvPr>
          <p:cNvGrpSpPr/>
          <p:nvPr/>
        </p:nvGrpSpPr>
        <p:grpSpPr>
          <a:xfrm>
            <a:off x="6998612" y="3253033"/>
            <a:ext cx="5194242" cy="3615241"/>
            <a:chOff x="6998612" y="3253033"/>
            <a:chExt cx="5194242" cy="3615241"/>
          </a:xfrm>
        </p:grpSpPr>
        <p:pic>
          <p:nvPicPr>
            <p:cNvPr id="4" name="Grafik 3">
              <a:extLst>
                <a:ext uri="{FF2B5EF4-FFF2-40B4-BE49-F238E27FC236}">
                  <a16:creationId xmlns:a16="http://schemas.microsoft.com/office/drawing/2014/main" id="{105E6200-0B86-4275-9F4C-F137BD3C30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98612" y="3253033"/>
              <a:ext cx="5194242" cy="3615241"/>
            </a:xfrm>
            <a:prstGeom prst="rect">
              <a:avLst/>
            </a:prstGeom>
          </p:spPr>
        </p:pic>
        <p:sp>
          <p:nvSpPr>
            <p:cNvPr id="5" name="Textfeld 4">
              <a:extLst>
                <a:ext uri="{FF2B5EF4-FFF2-40B4-BE49-F238E27FC236}">
                  <a16:creationId xmlns:a16="http://schemas.microsoft.com/office/drawing/2014/main" id="{4F4DFB8A-8D09-475B-9705-272C2932E092}"/>
                </a:ext>
              </a:extLst>
            </p:cNvPr>
            <p:cNvSpPr txBox="1"/>
            <p:nvPr/>
          </p:nvSpPr>
          <p:spPr>
            <a:xfrm>
              <a:off x="12069743" y="5280917"/>
              <a:ext cx="123111" cy="1566808"/>
            </a:xfrm>
            <a:prstGeom prst="rect">
              <a:avLst/>
            </a:prstGeom>
            <a:noFill/>
          </p:spPr>
          <p:txBody>
            <a:bodyPr vert="vert270" wrap="square" lIns="0" tIns="0" rIns="0" bIns="0" rtlCol="0" anchor="ctr" anchorCtr="0">
              <a:spAutoFit/>
            </a:bodyPr>
            <a:lstStyle/>
            <a:p>
              <a:r>
                <a:rPr lang="de-DE" sz="800" dirty="0">
                  <a:solidFill>
                    <a:schemeClr val="tx1">
                      <a:lumMod val="50000"/>
                      <a:lumOff val="50000"/>
                    </a:schemeClr>
                  </a:solidFill>
                </a:rPr>
                <a:t>Illustration: AdobeStock-Zelfit</a:t>
              </a:r>
            </a:p>
          </p:txBody>
        </p:sp>
      </p:grpSp>
    </p:spTree>
    <p:extLst>
      <p:ext uri="{BB962C8B-B14F-4D97-AF65-F5344CB8AC3E}">
        <p14:creationId xmlns:p14="http://schemas.microsoft.com/office/powerpoint/2010/main" val="8046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Wladimir P. entlädt einen Lkw und verfährt die Ladung im Lager. Die Zeit ist heute knapp. Die nächsten Lieferungen sind schon da, und die Lkw-Fahrer drängen auf eine schnelle Entladung – schließlich müssen auch sie ihre Folgetermine einhalten. Wladimir fährt zügiger als eigentlich vorgesehen. In einer Kurve passiert es dann: Der Gabelstapler kippt. Wladimir versucht noch, abzuspringen, wird aber vom Stapler zerquetscht.</a:t>
            </a:r>
          </a:p>
          <a:p>
            <a:pPr marL="0" indent="0">
              <a:buNone/>
            </a:pPr>
            <a:endParaRPr lang="de-DE" sz="500" dirty="0"/>
          </a:p>
          <a:p>
            <a:pPr marL="0" indent="0">
              <a:buNone/>
            </a:pPr>
            <a:r>
              <a:rPr lang="de-DE" dirty="0"/>
              <a:t>Dieses Beispiel zeigt typische Gefahren. Das Kippen des Gabelstaplers wird verursacht durch:</a:t>
            </a:r>
          </a:p>
          <a:p>
            <a:r>
              <a:rPr lang="de-DE" dirty="0"/>
              <a:t>Kurvenfahrt mit hoher Geschwindigkeit.</a:t>
            </a:r>
          </a:p>
          <a:p>
            <a:r>
              <a:rPr lang="de-DE" dirty="0"/>
              <a:t>Wenden an Steigungen.</a:t>
            </a:r>
          </a:p>
          <a:p>
            <a:r>
              <a:rPr lang="de-DE" dirty="0"/>
              <a:t>Beschleunigen bei starkem Lenkeinschlag und hoch angehobener Last.</a:t>
            </a:r>
          </a:p>
          <a:p>
            <a:r>
              <a:rPr lang="de-DE" dirty="0"/>
              <a:t>einseitiges Auffahren auf Hindernisse, z. B. Kanthölzer.</a:t>
            </a:r>
          </a:p>
          <a:p>
            <a:r>
              <a:rPr lang="de-DE" dirty="0"/>
              <a:t>einseitiges Durchfahren von Vertiefungen, z. B. von Entwässerungsschächten.</a:t>
            </a:r>
          </a:p>
          <a:p>
            <a:pPr marL="0" indent="0">
              <a:buNone/>
            </a:pPr>
            <a:r>
              <a:rPr lang="de-DE" dirty="0"/>
              <a:t>Bedienpersonal wird dann gequetscht, weil es aufgrund nicht genutzter Rückhaltesysteme heraus-geschleudert wird oder es vom kippenden Stapler abspringt.</a:t>
            </a:r>
            <a:r>
              <a:rPr lang="de-DE" b="1" dirty="0"/>
              <a:t> </a:t>
            </a:r>
          </a:p>
        </p:txBody>
      </p:sp>
    </p:spTree>
    <p:extLst>
      <p:ext uri="{BB962C8B-B14F-4D97-AF65-F5344CB8AC3E}">
        <p14:creationId xmlns:p14="http://schemas.microsoft.com/office/powerpoint/2010/main" val="36128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673440" cy="4068762"/>
          </a:xfrm>
        </p:spPr>
        <p:txBody>
          <a:bodyPr/>
          <a:lstStyle/>
          <a:p>
            <a:pPr marL="0" indent="0">
              <a:buNone/>
            </a:pPr>
            <a:r>
              <a:rPr lang="de-DE" b="1" dirty="0"/>
              <a:t>Technische Maßnahmen</a:t>
            </a:r>
          </a:p>
          <a:p>
            <a:pPr lvl="0"/>
            <a:r>
              <a:rPr lang="de-DE" dirty="0"/>
              <a:t>Höchstgeschwindigkeit der Gabelstapler auf 10 km/h reduzieren</a:t>
            </a:r>
          </a:p>
          <a:p>
            <a:pPr lvl="0"/>
            <a:r>
              <a:rPr lang="de-DE" dirty="0"/>
              <a:t>Gabelstapler mit Fahrassistenzsystemen zur Verhinderung instabiler Fahrsituationen ausstatten, die durch überhöhte Geschwindigkeit, zu starken Lenkeinschlag oder zu hoch angehobene Last entstehen</a:t>
            </a:r>
          </a:p>
          <a:p>
            <a:pPr lvl="0"/>
            <a:r>
              <a:rPr lang="de-DE" dirty="0"/>
              <a:t>Gabelstapler mit einem Bügelsystem oder einer Vollkabine ausstatten</a:t>
            </a:r>
          </a:p>
          <a:p>
            <a:pPr marL="0" indent="0">
              <a:buNone/>
            </a:pPr>
            <a:endParaRPr lang="de-DE" sz="1000" dirty="0"/>
          </a:p>
          <a:p>
            <a:pPr marL="0" indent="0">
              <a:buNone/>
            </a:pPr>
            <a:r>
              <a:rPr lang="de-DE" b="1" dirty="0"/>
              <a:t>Organisatorische Maßnahmen</a:t>
            </a:r>
          </a:p>
          <a:p>
            <a:pPr lvl="0"/>
            <a:r>
              <a:rPr lang="de-DE" dirty="0"/>
              <a:t>Gabelstapler regelmäßig auf ihre Betriebssicherheit überprüfen</a:t>
            </a:r>
          </a:p>
          <a:p>
            <a:pPr lvl="0"/>
            <a:r>
              <a:rPr lang="de-DE" dirty="0"/>
              <a:t>Regelungen für den Einsatz von Gabelstaplern im Unternehmen festlegen und in Schriftform am Einsatzort bereithalten</a:t>
            </a:r>
          </a:p>
          <a:p>
            <a:pPr lvl="0"/>
            <a:r>
              <a:rPr lang="de-DE" dirty="0"/>
              <a:t>Fahrwege ohne Schäden sowie ausreichend breit anlegen und frei halten</a:t>
            </a:r>
          </a:p>
        </p:txBody>
      </p:sp>
      <p:sp>
        <p:nvSpPr>
          <p:cNvPr id="6" name="Textfeld 5">
            <a:extLst>
              <a:ext uri="{FF2B5EF4-FFF2-40B4-BE49-F238E27FC236}">
                <a16:creationId xmlns:a16="http://schemas.microsoft.com/office/drawing/2014/main" id="{1E05902C-D540-479D-B467-0C9E38C49FF9}"/>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1408</Words>
  <Application>Microsoft Office PowerPoint</Application>
  <PresentationFormat>Breitbild</PresentationFormat>
  <Paragraphs>153</Paragraphs>
  <Slides>20</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Symbol</vt:lpstr>
      <vt:lpstr>Calibri</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Unfälle mit Flurförderzeugen</vt:lpstr>
      <vt:lpstr>Typische Unfallbeispiele und Gefährdungen</vt:lpstr>
      <vt:lpstr>So können Unfälle dieser Art verhindert werden</vt:lpstr>
      <vt:lpstr>So können Unfälle dieser Art verhindert werden</vt:lpstr>
      <vt:lpstr>Unfälle mit Flurförderzeugen</vt:lpstr>
      <vt:lpstr>Typische Unfallbeispiele und Gefährdungen</vt:lpstr>
      <vt:lpstr>So können Unfälle dieser Art verhindert werden</vt:lpstr>
      <vt:lpstr>So können Unfälle dieser Art verhindert werden</vt:lpstr>
      <vt:lpstr>So können Unfälle dieser Art verhindert werden</vt:lpstr>
      <vt:lpstr>Unfälle mit Flurförderzeugen</vt:lpstr>
      <vt:lpstr>Typische Unfallbeispiele und Gefährdungen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"Umgang mit Flurförderzeugen"</dc:subject>
  <dc:creator>Berufsgenossenschaft Handel und Warenlogistik</dc:creator>
  <cp:lastModifiedBy>Saskia Richarz</cp:lastModifiedBy>
  <cp:revision>182</cp:revision>
  <cp:lastPrinted>2018-11-19T15:54:28Z</cp:lastPrinted>
  <dcterms:created xsi:type="dcterms:W3CDTF">2023-05-10T04:41:30Z</dcterms:created>
  <dcterms:modified xsi:type="dcterms:W3CDTF">2026-01-12T13:02:50Z</dcterms:modified>
</cp:coreProperties>
</file>