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342" r:id="rId2"/>
    <p:sldId id="343" r:id="rId3"/>
    <p:sldId id="338" r:id="rId4"/>
    <p:sldId id="346" r:id="rId5"/>
    <p:sldId id="344" r:id="rId6"/>
    <p:sldId id="347" r:id="rId7"/>
    <p:sldId id="348" r:id="rId8"/>
    <p:sldId id="350" r:id="rId9"/>
    <p:sldId id="349" r:id="rId10"/>
    <p:sldId id="393" r:id="rId11"/>
    <p:sldId id="394" r:id="rId12"/>
    <p:sldId id="395" r:id="rId13"/>
    <p:sldId id="396" r:id="rId14"/>
    <p:sldId id="397" r:id="rId15"/>
    <p:sldId id="399" r:id="rId16"/>
    <p:sldId id="398" r:id="rId17"/>
    <p:sldId id="351" r:id="rId18"/>
    <p:sldId id="383" r:id="rId19"/>
    <p:sldId id="384" r:id="rId20"/>
    <p:sldId id="385" r:id="rId21"/>
    <p:sldId id="386" r:id="rId22"/>
    <p:sldId id="352" r:id="rId23"/>
    <p:sldId id="381" r:id="rId24"/>
    <p:sldId id="382" r:id="rId25"/>
    <p:sldId id="400" r:id="rId26"/>
    <p:sldId id="353" r:id="rId27"/>
    <p:sldId id="354" r:id="rId28"/>
    <p:sldId id="380" r:id="rId2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994"/>
    <a:srgbClr val="0063AF"/>
    <a:srgbClr val="0086CD"/>
    <a:srgbClr val="0075BF"/>
    <a:srgbClr val="BBE2F9"/>
    <a:srgbClr val="BCE2F9"/>
    <a:srgbClr val="009BE0"/>
    <a:srgbClr val="0093D8"/>
    <a:srgbClr val="0095DB"/>
    <a:srgbClr val="5555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811" autoAdjust="0"/>
  </p:normalViewPr>
  <p:slideViewPr>
    <p:cSldViewPr snapToGrid="0" snapToObjects="1" showGuides="1">
      <p:cViewPr varScale="1">
        <p:scale>
          <a:sx n="69" d="100"/>
          <a:sy n="69" d="100"/>
        </p:scale>
        <p:origin x="1157" y="67"/>
      </p:cViewPr>
      <p:guideLst/>
    </p:cSldViewPr>
  </p:slideViewPr>
  <p:notesTextViewPr>
    <p:cViewPr>
      <p:scale>
        <a:sx n="1" d="1"/>
        <a:sy n="1" d="1"/>
      </p:scale>
      <p:origin x="0" y="0"/>
    </p:cViewPr>
  </p:notesTextViewPr>
  <p:notesViewPr>
    <p:cSldViewPr snapToGrid="0" snapToObjects="1" showGuides="1">
      <p:cViewPr varScale="1">
        <p:scale>
          <a:sx n="85" d="100"/>
          <a:sy n="85" d="100"/>
        </p:scale>
        <p:origin x="272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45789BC-827E-5045-B411-EC9E941403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834E5987-ABA2-D240-896E-6C515FB2C7B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B302ED-0F84-4E44-834D-8A7D995B744D}" type="datetimeFigureOut">
              <a:rPr lang="de-DE" smtClean="0"/>
              <a:t>09.03.2024</a:t>
            </a:fld>
            <a:endParaRPr lang="de-DE"/>
          </a:p>
        </p:txBody>
      </p:sp>
      <p:sp>
        <p:nvSpPr>
          <p:cNvPr id="4" name="Fußzeilenplatzhalter 3">
            <a:extLst>
              <a:ext uri="{FF2B5EF4-FFF2-40B4-BE49-F238E27FC236}">
                <a16:creationId xmlns:a16="http://schemas.microsoft.com/office/drawing/2014/main" id="{2870C9A2-A64A-2440-B60E-66D69809C4A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C46DCACB-6FEA-3846-BEBF-24363D633D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3731F2-6742-7041-8C01-0982A42BD979}" type="slidenum">
              <a:rPr lang="de-DE" smtClean="0"/>
              <a:t>‹Nr.›</a:t>
            </a:fld>
            <a:endParaRPr lang="de-DE"/>
          </a:p>
        </p:txBody>
      </p:sp>
    </p:spTree>
    <p:extLst>
      <p:ext uri="{BB962C8B-B14F-4D97-AF65-F5344CB8AC3E}">
        <p14:creationId xmlns:p14="http://schemas.microsoft.com/office/powerpoint/2010/main" val="3883307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E46611-718C-E94F-9341-5BBB7AF63A81}" type="datetimeFigureOut">
              <a:rPr lang="de-DE" smtClean="0"/>
              <a:t>09.03.2024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F8707F-DEE4-7745-A5CF-37B32C872178}" type="slidenum">
              <a:rPr lang="de-DE" smtClean="0"/>
              <a:t>‹Nr.›</a:t>
            </a:fld>
            <a:endParaRPr lang="de-DE"/>
          </a:p>
        </p:txBody>
      </p:sp>
    </p:spTree>
    <p:extLst>
      <p:ext uri="{BB962C8B-B14F-4D97-AF65-F5344CB8AC3E}">
        <p14:creationId xmlns:p14="http://schemas.microsoft.com/office/powerpoint/2010/main" val="4041868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F8707F-DEE4-7745-A5CF-37B32C872178}" type="slidenum">
              <a:rPr lang="de-DE" smtClean="0"/>
              <a:t>4</a:t>
            </a:fld>
            <a:endParaRPr lang="de-DE"/>
          </a:p>
        </p:txBody>
      </p:sp>
    </p:spTree>
    <p:extLst>
      <p:ext uri="{BB962C8B-B14F-4D97-AF65-F5344CB8AC3E}">
        <p14:creationId xmlns:p14="http://schemas.microsoft.com/office/powerpoint/2010/main" val="3649689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dirty="0"/>
              <a:t>Diese Ampellogik liegt der Auswertung aller </a:t>
            </a:r>
            <a:r>
              <a:rPr lang="de-DE" altLang="de-DE" dirty="0" err="1"/>
              <a:t>PegA</a:t>
            </a:r>
            <a:r>
              <a:rPr lang="de-DE" altLang="de-DE" dirty="0"/>
              <a:t>-Instrumente zugrunde. </a:t>
            </a:r>
          </a:p>
        </p:txBody>
      </p:sp>
      <p:sp>
        <p:nvSpPr>
          <p:cNvPr id="4" name="Foliennummernplatzhalter 3"/>
          <p:cNvSpPr>
            <a:spLocks noGrp="1"/>
          </p:cNvSpPr>
          <p:nvPr>
            <p:ph type="sldNum" sz="quarter" idx="5"/>
          </p:nvPr>
        </p:nvSpPr>
        <p:spPr/>
        <p:txBody>
          <a:bodyPr/>
          <a:lstStyle/>
          <a:p>
            <a:fld id="{3EF8707F-DEE4-7745-A5CF-37B32C872178}" type="slidenum">
              <a:rPr lang="de-DE" smtClean="0"/>
              <a:t>6</a:t>
            </a:fld>
            <a:endParaRPr lang="de-DE"/>
          </a:p>
        </p:txBody>
      </p:sp>
    </p:spTree>
    <p:extLst>
      <p:ext uri="{BB962C8B-B14F-4D97-AF65-F5344CB8AC3E}">
        <p14:creationId xmlns:p14="http://schemas.microsoft.com/office/powerpoint/2010/main" val="555828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dirty="0">
                <a:ea typeface="Verdana" panose="020B0604030504040204" pitchFamily="34" charset="0"/>
                <a:cs typeface="Arial" panose="020B0604020202020204" pitchFamily="34" charset="0"/>
              </a:rPr>
              <a:t>Der Mittelwert für jedes einzelne Tätigkeitsmerkmal wurde durch die Zusammenfassung mehrerer Einzelfragen aus dem </a:t>
            </a:r>
            <a:r>
              <a:rPr lang="de-DE" altLang="de-DE" dirty="0" err="1">
                <a:ea typeface="Verdana" panose="020B0604030504040204" pitchFamily="34" charset="0"/>
                <a:cs typeface="Arial" panose="020B0604020202020204" pitchFamily="34" charset="0"/>
              </a:rPr>
              <a:t>PegA</a:t>
            </a:r>
            <a:r>
              <a:rPr lang="de-DE" altLang="de-DE" dirty="0">
                <a:ea typeface="Verdana" panose="020B0604030504040204" pitchFamily="34" charset="0"/>
                <a:cs typeface="Arial" panose="020B0604020202020204" pitchFamily="34" charset="0"/>
              </a:rPr>
              <a:t>-Expertencheck berechnet. Antworten wie im Beispiel „nicht relevant“ (Originalantwort: „berufliche Qualifikation wird nicht vorausgesetzt (Anlerntätigkeit)“) erhalten eine „0“ und werden aus der Mittelwertberechnung herausgenommen. </a:t>
            </a:r>
          </a:p>
          <a:p>
            <a:endParaRPr lang="de-DE" dirty="0"/>
          </a:p>
        </p:txBody>
      </p:sp>
      <p:sp>
        <p:nvSpPr>
          <p:cNvPr id="4" name="Foliennummernplatzhalter 3"/>
          <p:cNvSpPr>
            <a:spLocks noGrp="1"/>
          </p:cNvSpPr>
          <p:nvPr>
            <p:ph type="sldNum" sz="quarter" idx="5"/>
          </p:nvPr>
        </p:nvSpPr>
        <p:spPr/>
        <p:txBody>
          <a:bodyPr/>
          <a:lstStyle/>
          <a:p>
            <a:fld id="{3EF8707F-DEE4-7745-A5CF-37B32C872178}" type="slidenum">
              <a:rPr lang="de-DE" smtClean="0"/>
              <a:t>9</a:t>
            </a:fld>
            <a:endParaRPr lang="de-DE"/>
          </a:p>
        </p:txBody>
      </p:sp>
    </p:spTree>
    <p:extLst>
      <p:ext uri="{BB962C8B-B14F-4D97-AF65-F5344CB8AC3E}">
        <p14:creationId xmlns:p14="http://schemas.microsoft.com/office/powerpoint/2010/main" val="4529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dirty="0"/>
              <a:t>Für eine solche Darstellung müssen Sie die Inhalte des Tabellenblatts „Ergebnis-Übersicht“ für alle beurteilten Tätigkeiten aus den elektronischen Auswertungsdateien zusammenführen.</a:t>
            </a:r>
          </a:p>
        </p:txBody>
      </p:sp>
      <p:sp>
        <p:nvSpPr>
          <p:cNvPr id="4" name="Foliennummernplatzhalter 3"/>
          <p:cNvSpPr>
            <a:spLocks noGrp="1"/>
          </p:cNvSpPr>
          <p:nvPr>
            <p:ph type="sldNum" sz="quarter" idx="5"/>
          </p:nvPr>
        </p:nvSpPr>
        <p:spPr/>
        <p:txBody>
          <a:bodyPr/>
          <a:lstStyle/>
          <a:p>
            <a:fld id="{3EF8707F-DEE4-7745-A5CF-37B32C872178}" type="slidenum">
              <a:rPr lang="de-DE" smtClean="0"/>
              <a:t>10</a:t>
            </a:fld>
            <a:endParaRPr lang="de-DE"/>
          </a:p>
        </p:txBody>
      </p:sp>
    </p:spTree>
    <p:extLst>
      <p:ext uri="{BB962C8B-B14F-4D97-AF65-F5344CB8AC3E}">
        <p14:creationId xmlns:p14="http://schemas.microsoft.com/office/powerpoint/2010/main" val="1133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dirty="0"/>
              <a:t>Grafik zu entnehmen aus der Auswertungsdatei, Tabellenblatt „Ergebnis-Grafik“.</a:t>
            </a:r>
          </a:p>
        </p:txBody>
      </p:sp>
      <p:sp>
        <p:nvSpPr>
          <p:cNvPr id="4" name="Foliennummernplatzhalter 3"/>
          <p:cNvSpPr>
            <a:spLocks noGrp="1"/>
          </p:cNvSpPr>
          <p:nvPr>
            <p:ph type="sldNum" sz="quarter" idx="5"/>
          </p:nvPr>
        </p:nvSpPr>
        <p:spPr/>
        <p:txBody>
          <a:bodyPr/>
          <a:lstStyle/>
          <a:p>
            <a:fld id="{3EF8707F-DEE4-7745-A5CF-37B32C872178}" type="slidenum">
              <a:rPr lang="de-DE" smtClean="0"/>
              <a:t>11</a:t>
            </a:fld>
            <a:endParaRPr lang="de-DE"/>
          </a:p>
        </p:txBody>
      </p:sp>
    </p:spTree>
    <p:extLst>
      <p:ext uri="{BB962C8B-B14F-4D97-AF65-F5344CB8AC3E}">
        <p14:creationId xmlns:p14="http://schemas.microsoft.com/office/powerpoint/2010/main" val="3859460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F8707F-DEE4-7745-A5CF-37B32C872178}" type="slidenum">
              <a:rPr lang="de-DE" smtClean="0"/>
              <a:t>18</a:t>
            </a:fld>
            <a:endParaRPr lang="de-DE"/>
          </a:p>
        </p:txBody>
      </p:sp>
    </p:spTree>
    <p:extLst>
      <p:ext uri="{BB962C8B-B14F-4D97-AF65-F5344CB8AC3E}">
        <p14:creationId xmlns:p14="http://schemas.microsoft.com/office/powerpoint/2010/main" val="127801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dirty="0">
                <a:ea typeface="Verdana" panose="020B0604030504040204" pitchFamily="34" charset="0"/>
                <a:cs typeface="Arial" panose="020B0604020202020204" pitchFamily="34" charset="0"/>
              </a:rPr>
              <a:t>Der Gesamtwert für jedes einzelne Tätigkeitsmerkmal wurde durch die Zusammenfassung mehrerer Einzelfragen aus dem </a:t>
            </a:r>
            <a:r>
              <a:rPr lang="de-DE" altLang="de-DE" dirty="0" err="1">
                <a:ea typeface="Verdana" panose="020B0604030504040204" pitchFamily="34" charset="0"/>
                <a:cs typeface="Arial" panose="020B0604020202020204" pitchFamily="34" charset="0"/>
              </a:rPr>
              <a:t>PegA</a:t>
            </a:r>
            <a:r>
              <a:rPr lang="de-DE" altLang="de-DE" dirty="0">
                <a:ea typeface="Verdana" panose="020B0604030504040204" pitchFamily="34" charset="0"/>
                <a:cs typeface="Arial" panose="020B0604020202020204" pitchFamily="34" charset="0"/>
              </a:rPr>
              <a:t>-Fragebogen berechnet (Mittelwert). </a:t>
            </a:r>
          </a:p>
        </p:txBody>
      </p:sp>
      <p:sp>
        <p:nvSpPr>
          <p:cNvPr id="4" name="Foliennummernplatzhalter 3"/>
          <p:cNvSpPr>
            <a:spLocks noGrp="1"/>
          </p:cNvSpPr>
          <p:nvPr>
            <p:ph type="sldNum" sz="quarter" idx="5"/>
          </p:nvPr>
        </p:nvSpPr>
        <p:spPr/>
        <p:txBody>
          <a:bodyPr/>
          <a:lstStyle/>
          <a:p>
            <a:fld id="{3EF8707F-DEE4-7745-A5CF-37B32C872178}" type="slidenum">
              <a:rPr lang="de-DE" smtClean="0"/>
              <a:t>19</a:t>
            </a:fld>
            <a:endParaRPr lang="de-DE"/>
          </a:p>
        </p:txBody>
      </p:sp>
    </p:spTree>
    <p:extLst>
      <p:ext uri="{BB962C8B-B14F-4D97-AF65-F5344CB8AC3E}">
        <p14:creationId xmlns:p14="http://schemas.microsoft.com/office/powerpoint/2010/main" val="3438402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altLang="de-DE" dirty="0"/>
          </a:p>
        </p:txBody>
      </p:sp>
      <p:sp>
        <p:nvSpPr>
          <p:cNvPr id="4" name="Foliennummernplatzhalter 3"/>
          <p:cNvSpPr>
            <a:spLocks noGrp="1"/>
          </p:cNvSpPr>
          <p:nvPr>
            <p:ph type="sldNum" sz="quarter" idx="5"/>
          </p:nvPr>
        </p:nvSpPr>
        <p:spPr/>
        <p:txBody>
          <a:bodyPr/>
          <a:lstStyle/>
          <a:p>
            <a:fld id="{3EF8707F-DEE4-7745-A5CF-37B32C872178}" type="slidenum">
              <a:rPr lang="de-DE" smtClean="0"/>
              <a:t>28</a:t>
            </a:fld>
            <a:endParaRPr lang="de-DE"/>
          </a:p>
        </p:txBody>
      </p:sp>
    </p:spTree>
    <p:extLst>
      <p:ext uri="{BB962C8B-B14F-4D97-AF65-F5344CB8AC3E}">
        <p14:creationId xmlns:p14="http://schemas.microsoft.com/office/powerpoint/2010/main" val="3702593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ohne Bi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1BCB68E7-D25F-5A4E-8763-916C479898DB}"/>
              </a:ext>
            </a:extLst>
          </p:cNvPr>
          <p:cNvSpPr/>
          <p:nvPr userDrawn="1"/>
        </p:nvSpPr>
        <p:spPr>
          <a:xfrm>
            <a:off x="0" y="1160463"/>
            <a:ext cx="12192000" cy="5697537"/>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583BED54-F2C9-0144-BF1C-4ED1B9BBFEF8}"/>
              </a:ext>
            </a:extLst>
          </p:cNvPr>
          <p:cNvSpPr>
            <a:spLocks noGrp="1"/>
          </p:cNvSpPr>
          <p:nvPr>
            <p:ph type="ctrTitle" hasCustomPrompt="1"/>
          </p:nvPr>
        </p:nvSpPr>
        <p:spPr>
          <a:xfrm>
            <a:off x="888781" y="1881188"/>
            <a:ext cx="6107332" cy="1223961"/>
          </a:xfrm>
        </p:spPr>
        <p:txBody>
          <a:bodyPr vert="horz" lIns="0" tIns="0" rIns="90000" anchor="t" anchorCtr="0">
            <a:noAutofit/>
          </a:bodyPr>
          <a:lstStyle>
            <a:lvl1pPr algn="l">
              <a:defRPr sz="3200" b="1" i="0" baseline="0">
                <a:solidFill>
                  <a:schemeClr val="bg1"/>
                </a:solidFill>
              </a:defRPr>
            </a:lvl1pPr>
          </a:lstStyle>
          <a:p>
            <a:r>
              <a:rPr lang="de-DE" dirty="0"/>
              <a:t>Hier steht ein Titel</a:t>
            </a:r>
          </a:p>
        </p:txBody>
      </p:sp>
      <p:sp>
        <p:nvSpPr>
          <p:cNvPr id="3" name="Untertitel 2">
            <a:extLst>
              <a:ext uri="{FF2B5EF4-FFF2-40B4-BE49-F238E27FC236}">
                <a16:creationId xmlns:a16="http://schemas.microsoft.com/office/drawing/2014/main" id="{EAEA2CA5-9E78-C14A-8CFA-CE7601D5366B}"/>
              </a:ext>
            </a:extLst>
          </p:cNvPr>
          <p:cNvSpPr>
            <a:spLocks noGrp="1"/>
          </p:cNvSpPr>
          <p:nvPr>
            <p:ph type="subTitle" idx="1" hasCustomPrompt="1"/>
          </p:nvPr>
        </p:nvSpPr>
        <p:spPr>
          <a:xfrm>
            <a:off x="888781" y="3607635"/>
            <a:ext cx="6107332" cy="492032"/>
          </a:xfrm>
        </p:spPr>
        <p:txBody>
          <a:bodyPr lIns="0" tIns="0">
            <a:noAutofit/>
          </a:bodyPr>
          <a:lstStyle>
            <a:lvl1pPr marL="0" indent="0" algn="l">
              <a:buNone/>
              <a:defRPr sz="2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Hier steht ein Untertitel</a:t>
            </a:r>
          </a:p>
        </p:txBody>
      </p:sp>
      <p:sp>
        <p:nvSpPr>
          <p:cNvPr id="13" name="Textplatzhalter 2">
            <a:extLst>
              <a:ext uri="{FF2B5EF4-FFF2-40B4-BE49-F238E27FC236}">
                <a16:creationId xmlns:a16="http://schemas.microsoft.com/office/drawing/2014/main" id="{3FC07B55-EEC7-8340-83F1-6F49FB3DFDD6}"/>
              </a:ext>
            </a:extLst>
          </p:cNvPr>
          <p:cNvSpPr>
            <a:spLocks noGrp="1"/>
          </p:cNvSpPr>
          <p:nvPr>
            <p:ph type="body" idx="10" hasCustomPrompt="1"/>
          </p:nvPr>
        </p:nvSpPr>
        <p:spPr>
          <a:xfrm>
            <a:off x="874714" y="5226904"/>
            <a:ext cx="6121400" cy="720724"/>
          </a:xfrm>
        </p:spPr>
        <p:txBody>
          <a:bodyPr lIns="0" tIns="0">
            <a:noAutofit/>
          </a:bodyPr>
          <a:lstStyle>
            <a:lvl1pPr marL="0" indent="0">
              <a:buNone/>
              <a:defRPr sz="20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dirty="0"/>
              <a:t>Veranstaltung
Autor, Datum</a:t>
            </a:r>
          </a:p>
        </p:txBody>
      </p:sp>
      <p:sp>
        <p:nvSpPr>
          <p:cNvPr id="14" name="Oval 13">
            <a:extLst>
              <a:ext uri="{FF2B5EF4-FFF2-40B4-BE49-F238E27FC236}">
                <a16:creationId xmlns:a16="http://schemas.microsoft.com/office/drawing/2014/main" id="{7C91EE77-68D4-9E4E-AA9D-126F1CECB50A}"/>
              </a:ext>
            </a:extLst>
          </p:cNvPr>
          <p:cNvSpPr/>
          <p:nvPr/>
        </p:nvSpPr>
        <p:spPr>
          <a:xfrm>
            <a:off x="9517063" y="5825714"/>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Oval 14">
            <a:extLst>
              <a:ext uri="{FF2B5EF4-FFF2-40B4-BE49-F238E27FC236}">
                <a16:creationId xmlns:a16="http://schemas.microsoft.com/office/drawing/2014/main" id="{67AA8707-BA8A-A943-81DA-5DFC122C140A}"/>
              </a:ext>
            </a:extLst>
          </p:cNvPr>
          <p:cNvSpPr/>
          <p:nvPr/>
        </p:nvSpPr>
        <p:spPr>
          <a:xfrm>
            <a:off x="9517063" y="3785172"/>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Oval 19">
            <a:extLst>
              <a:ext uri="{FF2B5EF4-FFF2-40B4-BE49-F238E27FC236}">
                <a16:creationId xmlns:a16="http://schemas.microsoft.com/office/drawing/2014/main" id="{AC12E5A5-D53B-EF40-BB58-517BA5B15694}"/>
              </a:ext>
            </a:extLst>
          </p:cNvPr>
          <p:cNvSpPr/>
          <p:nvPr/>
        </p:nvSpPr>
        <p:spPr>
          <a:xfrm>
            <a:off x="9517063" y="1744629"/>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579828419"/>
      </p:ext>
    </p:extLst>
  </p:cSld>
  <p:clrMapOvr>
    <a:masterClrMapping/>
  </p:clrMapOvr>
  <p:extLst>
    <p:ext uri="{DCECCB84-F9BA-43D5-87BE-67443E8EF086}">
      <p15:sldGuideLst xmlns:p15="http://schemas.microsoft.com/office/powerpoint/2012/main">
        <p15:guide id="3" orient="horz" pos="2273" userDrawn="1">
          <p15:clr>
            <a:srgbClr val="FBAE40"/>
          </p15:clr>
        </p15:guide>
        <p15:guide id="5" pos="5995" userDrawn="1">
          <p15:clr>
            <a:srgbClr val="FBAE40"/>
          </p15:clr>
        </p15:guide>
        <p15:guide id="9" pos="5768" userDrawn="1">
          <p15:clr>
            <a:srgbClr val="FBAE40"/>
          </p15:clr>
        </p15:guide>
        <p15:guide id="17" orient="horz" pos="19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bschluss">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1BCB68E7-D25F-5A4E-8763-916C479898DB}"/>
              </a:ext>
            </a:extLst>
          </p:cNvPr>
          <p:cNvSpPr/>
          <p:nvPr userDrawn="1"/>
        </p:nvSpPr>
        <p:spPr>
          <a:xfrm>
            <a:off x="0" y="1160463"/>
            <a:ext cx="12192000" cy="5697537"/>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Oval 14">
            <a:extLst>
              <a:ext uri="{FF2B5EF4-FFF2-40B4-BE49-F238E27FC236}">
                <a16:creationId xmlns:a16="http://schemas.microsoft.com/office/drawing/2014/main" id="{898C59E4-3CD3-3044-B766-16D673F4A61A}"/>
              </a:ext>
            </a:extLst>
          </p:cNvPr>
          <p:cNvSpPr/>
          <p:nvPr userDrawn="1"/>
        </p:nvSpPr>
        <p:spPr>
          <a:xfrm>
            <a:off x="9517063" y="5825714"/>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Oval 15">
            <a:extLst>
              <a:ext uri="{FF2B5EF4-FFF2-40B4-BE49-F238E27FC236}">
                <a16:creationId xmlns:a16="http://schemas.microsoft.com/office/drawing/2014/main" id="{DD4A6259-460D-B94E-AD8D-A00616EA7B59}"/>
              </a:ext>
            </a:extLst>
          </p:cNvPr>
          <p:cNvSpPr/>
          <p:nvPr userDrawn="1"/>
        </p:nvSpPr>
        <p:spPr>
          <a:xfrm>
            <a:off x="9517063" y="3785172"/>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Oval 16">
            <a:extLst>
              <a:ext uri="{FF2B5EF4-FFF2-40B4-BE49-F238E27FC236}">
                <a16:creationId xmlns:a16="http://schemas.microsoft.com/office/drawing/2014/main" id="{2DCA53CE-D372-6B4E-A074-0EF56FECAD8A}"/>
              </a:ext>
            </a:extLst>
          </p:cNvPr>
          <p:cNvSpPr/>
          <p:nvPr userDrawn="1"/>
        </p:nvSpPr>
        <p:spPr>
          <a:xfrm>
            <a:off x="9517063" y="1744629"/>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B5DEDC33-71D5-0546-8393-F2847D0A2918}"/>
              </a:ext>
            </a:extLst>
          </p:cNvPr>
          <p:cNvPicPr>
            <a:picLocks noChangeAspect="1"/>
          </p:cNvPicPr>
          <p:nvPr userDrawn="1"/>
        </p:nvPicPr>
        <p:blipFill>
          <a:blip r:embed="rId2"/>
          <a:stretch>
            <a:fillRect/>
          </a:stretch>
        </p:blipFill>
        <p:spPr>
          <a:xfrm>
            <a:off x="263900" y="225425"/>
            <a:ext cx="2355219" cy="737999"/>
          </a:xfrm>
          <a:prstGeom prst="rect">
            <a:avLst/>
          </a:prstGeom>
        </p:spPr>
      </p:pic>
    </p:spTree>
    <p:extLst>
      <p:ext uri="{BB962C8B-B14F-4D97-AF65-F5344CB8AC3E}">
        <p14:creationId xmlns:p14="http://schemas.microsoft.com/office/powerpoint/2010/main" val="383273652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mit Bi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1BCB68E7-D25F-5A4E-8763-916C479898DB}"/>
              </a:ext>
            </a:extLst>
          </p:cNvPr>
          <p:cNvSpPr/>
          <p:nvPr userDrawn="1"/>
        </p:nvSpPr>
        <p:spPr>
          <a:xfrm>
            <a:off x="0" y="1160463"/>
            <a:ext cx="12192000" cy="5697537"/>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583BED54-F2C9-0144-BF1C-4ED1B9BBFEF8}"/>
              </a:ext>
            </a:extLst>
          </p:cNvPr>
          <p:cNvSpPr>
            <a:spLocks noGrp="1"/>
          </p:cNvSpPr>
          <p:nvPr>
            <p:ph type="ctrTitle" hasCustomPrompt="1"/>
          </p:nvPr>
        </p:nvSpPr>
        <p:spPr>
          <a:xfrm>
            <a:off x="888781" y="1881188"/>
            <a:ext cx="5027832" cy="1223961"/>
          </a:xfrm>
        </p:spPr>
        <p:txBody>
          <a:bodyPr vert="horz" lIns="0" tIns="0" rIns="90000" anchor="t" anchorCtr="0">
            <a:noAutofit/>
          </a:bodyPr>
          <a:lstStyle>
            <a:lvl1pPr algn="l">
              <a:defRPr sz="3200" b="1" i="0" baseline="0">
                <a:solidFill>
                  <a:schemeClr val="bg1"/>
                </a:solidFill>
              </a:defRPr>
            </a:lvl1pPr>
          </a:lstStyle>
          <a:p>
            <a:r>
              <a:rPr lang="de-DE" dirty="0"/>
              <a:t>Hier steht ein Titel</a:t>
            </a:r>
          </a:p>
        </p:txBody>
      </p:sp>
      <p:sp>
        <p:nvSpPr>
          <p:cNvPr id="3" name="Untertitel 2">
            <a:extLst>
              <a:ext uri="{FF2B5EF4-FFF2-40B4-BE49-F238E27FC236}">
                <a16:creationId xmlns:a16="http://schemas.microsoft.com/office/drawing/2014/main" id="{EAEA2CA5-9E78-C14A-8CFA-CE7601D5366B}"/>
              </a:ext>
            </a:extLst>
          </p:cNvPr>
          <p:cNvSpPr>
            <a:spLocks noGrp="1"/>
          </p:cNvSpPr>
          <p:nvPr>
            <p:ph type="subTitle" idx="1" hasCustomPrompt="1"/>
          </p:nvPr>
        </p:nvSpPr>
        <p:spPr>
          <a:xfrm>
            <a:off x="888781" y="3607635"/>
            <a:ext cx="5027832" cy="492032"/>
          </a:xfrm>
        </p:spPr>
        <p:txBody>
          <a:bodyPr lIns="0" tIns="0">
            <a:noAutofit/>
          </a:bodyPr>
          <a:lstStyle>
            <a:lvl1pPr marL="0" indent="0" algn="l">
              <a:buNone/>
              <a:defRPr sz="2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Hier steht ein Untertitel</a:t>
            </a:r>
          </a:p>
        </p:txBody>
      </p:sp>
      <p:sp>
        <p:nvSpPr>
          <p:cNvPr id="13" name="Textplatzhalter 2">
            <a:extLst>
              <a:ext uri="{FF2B5EF4-FFF2-40B4-BE49-F238E27FC236}">
                <a16:creationId xmlns:a16="http://schemas.microsoft.com/office/drawing/2014/main" id="{3FC07B55-EEC7-8340-83F1-6F49FB3DFDD6}"/>
              </a:ext>
            </a:extLst>
          </p:cNvPr>
          <p:cNvSpPr>
            <a:spLocks noGrp="1"/>
          </p:cNvSpPr>
          <p:nvPr>
            <p:ph type="body" idx="10" hasCustomPrompt="1"/>
          </p:nvPr>
        </p:nvSpPr>
        <p:spPr>
          <a:xfrm>
            <a:off x="874714" y="5226904"/>
            <a:ext cx="5027832" cy="720724"/>
          </a:xfrm>
        </p:spPr>
        <p:txBody>
          <a:bodyPr lIns="0" tIns="0">
            <a:noAutofit/>
          </a:bodyPr>
          <a:lstStyle>
            <a:lvl1pPr marL="0" indent="0">
              <a:buNone/>
              <a:defRPr sz="20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dirty="0"/>
              <a:t>Veranstaltung
Autor, Datum</a:t>
            </a:r>
          </a:p>
        </p:txBody>
      </p:sp>
      <p:sp>
        <p:nvSpPr>
          <p:cNvPr id="11" name="Bildplatzhalter 2">
            <a:extLst>
              <a:ext uri="{FF2B5EF4-FFF2-40B4-BE49-F238E27FC236}">
                <a16:creationId xmlns:a16="http://schemas.microsoft.com/office/drawing/2014/main" id="{F73DB2B4-E788-D442-A28E-A228D38A0238}"/>
              </a:ext>
            </a:extLst>
          </p:cNvPr>
          <p:cNvSpPr>
            <a:spLocks noGrp="1"/>
          </p:cNvSpPr>
          <p:nvPr>
            <p:ph type="pic" idx="11"/>
          </p:nvPr>
        </p:nvSpPr>
        <p:spPr>
          <a:xfrm>
            <a:off x="6275388" y="1160463"/>
            <a:ext cx="5916612" cy="5697537"/>
          </a:xfrm>
        </p:spPr>
        <p:txBody>
          <a:bodyPr>
            <a:normAutofit/>
          </a:bodyPr>
          <a:lstStyle>
            <a:lvl1pPr marL="0" indent="0">
              <a:buNone/>
              <a:defRPr sz="16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Tree>
    <p:extLst>
      <p:ext uri="{BB962C8B-B14F-4D97-AF65-F5344CB8AC3E}">
        <p14:creationId xmlns:p14="http://schemas.microsoft.com/office/powerpoint/2010/main" val="1151417140"/>
      </p:ext>
    </p:extLst>
  </p:cSld>
  <p:clrMapOvr>
    <a:masterClrMapping/>
  </p:clrMapOvr>
  <p:extLst>
    <p:ext uri="{DCECCB84-F9BA-43D5-87BE-67443E8EF086}">
      <p15:sldGuideLst xmlns:p15="http://schemas.microsoft.com/office/powerpoint/2012/main">
        <p15:guide id="3" orient="horz" pos="2273">
          <p15:clr>
            <a:srgbClr val="FBAE40"/>
          </p15:clr>
        </p15:guide>
        <p15:guide id="17" orient="horz" pos="19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Kapitel">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CD3834C8-2549-C640-A290-5ECD930FD7D4}"/>
              </a:ext>
            </a:extLst>
          </p:cNvPr>
          <p:cNvSpPr/>
          <p:nvPr userDrawn="1"/>
        </p:nvSpPr>
        <p:spPr>
          <a:xfrm>
            <a:off x="0" y="765175"/>
            <a:ext cx="12192000" cy="609282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B661D27E-84D9-2E45-9F1C-4A8CA5E8408E}"/>
              </a:ext>
            </a:extLst>
          </p:cNvPr>
          <p:cNvSpPr>
            <a:spLocks noGrp="1"/>
          </p:cNvSpPr>
          <p:nvPr>
            <p:ph type="title" hasCustomPrompt="1"/>
          </p:nvPr>
        </p:nvSpPr>
        <p:spPr>
          <a:xfrm>
            <a:off x="882877" y="1881188"/>
            <a:ext cx="10434411" cy="710973"/>
          </a:xfrm>
        </p:spPr>
        <p:txBody>
          <a:bodyPr lIns="0" tIns="0" anchor="t" anchorCtr="0">
            <a:noAutofit/>
          </a:bodyPr>
          <a:lstStyle>
            <a:lvl1pPr>
              <a:defRPr sz="3200" b="1" i="0" baseline="0">
                <a:solidFill>
                  <a:schemeClr val="bg1"/>
                </a:solidFill>
              </a:defRPr>
            </a:lvl1pPr>
          </a:lstStyle>
          <a:p>
            <a:r>
              <a:rPr lang="de-DE" dirty="0"/>
              <a:t>Hier steht eine Kapitelüberschrift</a:t>
            </a:r>
          </a:p>
        </p:txBody>
      </p:sp>
      <p:sp>
        <p:nvSpPr>
          <p:cNvPr id="3" name="Textplatzhalter 2">
            <a:extLst>
              <a:ext uri="{FF2B5EF4-FFF2-40B4-BE49-F238E27FC236}">
                <a16:creationId xmlns:a16="http://schemas.microsoft.com/office/drawing/2014/main" id="{A19541AD-6152-0249-B028-D9DEB8D0F3FD}"/>
              </a:ext>
            </a:extLst>
          </p:cNvPr>
          <p:cNvSpPr>
            <a:spLocks noGrp="1"/>
          </p:cNvSpPr>
          <p:nvPr>
            <p:ph type="body" idx="1" hasCustomPrompt="1"/>
          </p:nvPr>
        </p:nvSpPr>
        <p:spPr>
          <a:xfrm>
            <a:off x="882877" y="2600326"/>
            <a:ext cx="10442575" cy="1500187"/>
          </a:xfrm>
        </p:spPr>
        <p:txBody>
          <a:bodyPr lIns="0" tIns="0">
            <a:noAutofit/>
          </a:bodyPr>
          <a:lstStyle>
            <a:lvl1pPr marL="0" indent="0">
              <a:buNone/>
              <a:defRPr sz="28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dirty="0"/>
              <a:t>Hier steht ein Untertitel</a:t>
            </a:r>
          </a:p>
        </p:txBody>
      </p:sp>
      <p:sp>
        <p:nvSpPr>
          <p:cNvPr id="17" name="Fußzeilenplatzhalter 4">
            <a:extLst>
              <a:ext uri="{FF2B5EF4-FFF2-40B4-BE49-F238E27FC236}">
                <a16:creationId xmlns:a16="http://schemas.microsoft.com/office/drawing/2014/main" id="{4370092F-E555-F64E-A70D-D9A61B2B3B2C}"/>
              </a:ext>
            </a:extLst>
          </p:cNvPr>
          <p:cNvSpPr>
            <a:spLocks noGrp="1"/>
          </p:cNvSpPr>
          <p:nvPr>
            <p:ph type="ftr" sz="quarter" idx="3"/>
          </p:nvPr>
        </p:nvSpPr>
        <p:spPr>
          <a:xfrm>
            <a:off x="874713" y="6391518"/>
            <a:ext cx="4114800" cy="365125"/>
          </a:xfrm>
          <a:prstGeom prst="rect">
            <a:avLst/>
          </a:prstGeom>
        </p:spPr>
        <p:txBody>
          <a:bodyPr vert="horz" lIns="0" tIns="45720" rIns="0" bIns="45720" rtlCol="0" anchor="ctr"/>
          <a:lstStyle>
            <a:lvl1pPr algn="l">
              <a:defRPr sz="1200" baseline="0">
                <a:solidFill>
                  <a:schemeClr val="bg1"/>
                </a:solidFill>
              </a:defRPr>
            </a:lvl1pPr>
          </a:lstStyle>
          <a:p>
            <a:endParaRPr lang="de-DE" dirty="0"/>
          </a:p>
        </p:txBody>
      </p:sp>
      <p:sp>
        <p:nvSpPr>
          <p:cNvPr id="16" name="Datumsplatzhalter 3">
            <a:extLst>
              <a:ext uri="{FF2B5EF4-FFF2-40B4-BE49-F238E27FC236}">
                <a16:creationId xmlns:a16="http://schemas.microsoft.com/office/drawing/2014/main" id="{F1EC4BA3-D4B3-DB49-8C1C-74B347454991}"/>
              </a:ext>
            </a:extLst>
          </p:cNvPr>
          <p:cNvSpPr>
            <a:spLocks noGrp="1"/>
          </p:cNvSpPr>
          <p:nvPr>
            <p:ph type="dt" sz="half" idx="2"/>
          </p:nvPr>
        </p:nvSpPr>
        <p:spPr>
          <a:xfrm>
            <a:off x="7263423" y="6391519"/>
            <a:ext cx="1893277" cy="365125"/>
          </a:xfrm>
          <a:prstGeom prst="rect">
            <a:avLst/>
          </a:prstGeom>
        </p:spPr>
        <p:txBody>
          <a:bodyPr vert="horz" lIns="91440" tIns="45720" rIns="0" bIns="45720" rtlCol="0" anchor="ctr"/>
          <a:lstStyle>
            <a:lvl1pPr algn="r">
              <a:defRPr sz="1200" baseline="0">
                <a:solidFill>
                  <a:schemeClr val="bg1"/>
                </a:solidFill>
              </a:defRPr>
            </a:lvl1pPr>
          </a:lstStyle>
          <a:p>
            <a:fld id="{AD3E5B39-6D0A-654D-A1FE-50888F5ADA74}" type="datetimeFigureOut">
              <a:rPr lang="de-DE" smtClean="0"/>
              <a:pPr/>
              <a:t>09.03.2024</a:t>
            </a:fld>
            <a:endParaRPr lang="de-DE" dirty="0"/>
          </a:p>
        </p:txBody>
      </p:sp>
      <p:sp>
        <p:nvSpPr>
          <p:cNvPr id="18" name="Foliennummernplatzhalter 5">
            <a:extLst>
              <a:ext uri="{FF2B5EF4-FFF2-40B4-BE49-F238E27FC236}">
                <a16:creationId xmlns:a16="http://schemas.microsoft.com/office/drawing/2014/main" id="{CC49F0CA-E924-CF47-A1A2-8509CFBB5885}"/>
              </a:ext>
            </a:extLst>
          </p:cNvPr>
          <p:cNvSpPr>
            <a:spLocks noGrp="1"/>
          </p:cNvSpPr>
          <p:nvPr>
            <p:ph type="sldNum" sz="quarter" idx="4"/>
          </p:nvPr>
        </p:nvSpPr>
        <p:spPr>
          <a:xfrm>
            <a:off x="9424009" y="6393961"/>
            <a:ext cx="1893277" cy="365125"/>
          </a:xfrm>
          <a:prstGeom prst="rect">
            <a:avLst/>
          </a:prstGeom>
        </p:spPr>
        <p:txBody>
          <a:bodyPr vert="horz" lIns="91440" tIns="45720" rIns="0" bIns="45720" rtlCol="0" anchor="ctr"/>
          <a:lstStyle>
            <a:lvl1pPr algn="r">
              <a:defRPr sz="1200" baseline="0">
                <a:solidFill>
                  <a:schemeClr val="bg1"/>
                </a:solidFill>
              </a:defRPr>
            </a:lvl1pPr>
          </a:lstStyle>
          <a:p>
            <a:fld id="{294FB65C-F205-7346-ACE0-FAF43E12CB59}" type="slidenum">
              <a:rPr lang="de-DE" smtClean="0"/>
              <a:pPr/>
              <a:t>‹Nr.›</a:t>
            </a:fld>
            <a:endParaRPr lang="de-DE" dirty="0"/>
          </a:p>
        </p:txBody>
      </p:sp>
    </p:spTree>
    <p:extLst>
      <p:ext uri="{BB962C8B-B14F-4D97-AF65-F5344CB8AC3E}">
        <p14:creationId xmlns:p14="http://schemas.microsoft.com/office/powerpoint/2010/main" val="928167630"/>
      </p:ext>
    </p:extLst>
  </p:cSld>
  <p:clrMapOvr>
    <a:masterClrMapping/>
  </p:clrMapOvr>
  <p:extLst>
    <p:ext uri="{DCECCB84-F9BA-43D5-87BE-67443E8EF086}">
      <p15:sldGuideLst xmlns:p15="http://schemas.microsoft.com/office/powerpoint/2012/main">
        <p15:guide id="2" orient="horz" pos="16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Einspaltiger Inhal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6C0F3BA-DA44-C14F-BC26-E331C475E371}"/>
              </a:ext>
            </a:extLst>
          </p:cNvPr>
          <p:cNvSpPr/>
          <p:nvPr userDrawn="1"/>
        </p:nvSpPr>
        <p:spPr>
          <a:xfrm>
            <a:off x="0" y="6308725"/>
            <a:ext cx="12192000" cy="54927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FE859B07-AF76-FC43-A31F-25F8413ACE3C}"/>
              </a:ext>
            </a:extLst>
          </p:cNvPr>
          <p:cNvSpPr>
            <a:spLocks noGrp="1"/>
          </p:cNvSpPr>
          <p:nvPr>
            <p:ph type="title" hasCustomPrompt="1"/>
          </p:nvPr>
        </p:nvSpPr>
        <p:spPr>
          <a:xfrm>
            <a:off x="874711" y="1160463"/>
            <a:ext cx="10442576" cy="520702"/>
          </a:xfrm>
        </p:spPr>
        <p:txBody>
          <a:bodyPr lIns="0" tIns="0" anchor="t" anchorCtr="0">
            <a:noAutofit/>
          </a:bodyPr>
          <a:lstStyle>
            <a:lvl1pPr>
              <a:defRPr sz="2800" b="1" i="0" baseline="0">
                <a:solidFill>
                  <a:srgbClr val="004994"/>
                </a:solidFill>
              </a:defRPr>
            </a:lvl1pPr>
          </a:lstStyle>
          <a:p>
            <a:r>
              <a:rPr lang="de-DE" dirty="0"/>
              <a:t>Hier steht eine Überschrift</a:t>
            </a:r>
          </a:p>
        </p:txBody>
      </p:sp>
      <p:sp>
        <p:nvSpPr>
          <p:cNvPr id="3" name="Inhaltsplatzhalter 2">
            <a:extLst>
              <a:ext uri="{FF2B5EF4-FFF2-40B4-BE49-F238E27FC236}">
                <a16:creationId xmlns:a16="http://schemas.microsoft.com/office/drawing/2014/main" id="{544BB5B9-AD76-E041-89F2-D27E86857412}"/>
              </a:ext>
            </a:extLst>
          </p:cNvPr>
          <p:cNvSpPr>
            <a:spLocks noGrp="1"/>
          </p:cNvSpPr>
          <p:nvPr>
            <p:ph idx="1" hasCustomPrompt="1"/>
          </p:nvPr>
        </p:nvSpPr>
        <p:spPr>
          <a:xfrm>
            <a:off x="874713" y="1881188"/>
            <a:ext cx="10442576" cy="4068762"/>
          </a:xfrm>
        </p:spPr>
        <p:txBody>
          <a:bodyPr lIns="0" tIns="0">
            <a:noAutofit/>
          </a:bodyPr>
          <a:lstStyle>
            <a:lvl1pPr marL="180000" indent="-219600">
              <a:buFont typeface="Arial" panose="020B0604020202020204" pitchFamily="34" charset="0"/>
              <a:buChar char="•"/>
              <a:tabLst/>
              <a:defRPr sz="2000" baseline="0"/>
            </a:lvl1pPr>
            <a:lvl2pPr marL="360000" indent="-220663">
              <a:spcBef>
                <a:spcPts val="1000"/>
              </a:spcBef>
              <a:buFont typeface="Arial" panose="020B0604020202020204" pitchFamily="34" charset="0"/>
              <a:buChar char="•"/>
              <a:defRPr/>
            </a:lvl2pPr>
            <a:lvl3pPr marL="540000" indent="-220663">
              <a:spcBef>
                <a:spcPts val="1000"/>
              </a:spcBef>
              <a:buFont typeface="Arial" panose="020B0604020202020204" pitchFamily="34" charset="0"/>
              <a:buChar char="•"/>
              <a:defRPr/>
            </a:lvl3pPr>
            <a:lvl4pPr marL="6912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4pPr>
            <a:lvl5pPr marL="900000" indent="-219600">
              <a:spcBef>
                <a:spcPts val="1000"/>
              </a:spcBef>
              <a:buFont typeface="Arial" panose="020B0604020202020204" pitchFamily="34" charset="0"/>
              <a:buChar char="•"/>
              <a:defRPr/>
            </a:lvl5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p:txBody>
      </p:sp>
      <p:sp>
        <p:nvSpPr>
          <p:cNvPr id="14" name="Fußzeilenplatzhalter 13">
            <a:extLst>
              <a:ext uri="{FF2B5EF4-FFF2-40B4-BE49-F238E27FC236}">
                <a16:creationId xmlns:a16="http://schemas.microsoft.com/office/drawing/2014/main" id="{63BDCA97-09D9-FF46-86B2-F7B12C88381C}"/>
              </a:ext>
            </a:extLst>
          </p:cNvPr>
          <p:cNvSpPr>
            <a:spLocks noGrp="1"/>
          </p:cNvSpPr>
          <p:nvPr>
            <p:ph type="ftr" sz="quarter" idx="11"/>
          </p:nvPr>
        </p:nvSpPr>
        <p:spPr/>
        <p:txBody>
          <a:bodyPr lIns="0"/>
          <a:lstStyle>
            <a:lvl1pPr>
              <a:defRPr baseline="0">
                <a:solidFill>
                  <a:schemeClr val="bg1"/>
                </a:solidFill>
              </a:defRPr>
            </a:lvl1pPr>
          </a:lstStyle>
          <a:p>
            <a:endParaRPr lang="de-DE" dirty="0"/>
          </a:p>
        </p:txBody>
      </p:sp>
      <p:sp>
        <p:nvSpPr>
          <p:cNvPr id="7" name="Datumsplatzhalter 6">
            <a:extLst>
              <a:ext uri="{FF2B5EF4-FFF2-40B4-BE49-F238E27FC236}">
                <a16:creationId xmlns:a16="http://schemas.microsoft.com/office/drawing/2014/main" id="{4A3B0310-FA6C-7946-85B6-E154E10A4C49}"/>
              </a:ext>
            </a:extLst>
          </p:cNvPr>
          <p:cNvSpPr>
            <a:spLocks noGrp="1"/>
          </p:cNvSpPr>
          <p:nvPr>
            <p:ph type="dt" sz="half" idx="10"/>
          </p:nvPr>
        </p:nvSpPr>
        <p:spPr/>
        <p:txBody>
          <a:bodyPr rIns="0"/>
          <a:lstStyle>
            <a:lvl1pPr>
              <a:defRPr baseline="0">
                <a:solidFill>
                  <a:schemeClr val="bg1"/>
                </a:solidFill>
              </a:defRPr>
            </a:lvl1pPr>
          </a:lstStyle>
          <a:p>
            <a:fld id="{AD3E5B39-6D0A-654D-A1FE-50888F5ADA74}" type="datetimeFigureOut">
              <a:rPr lang="de-DE" smtClean="0"/>
              <a:pPr/>
              <a:t>09.03.2024</a:t>
            </a:fld>
            <a:endParaRPr lang="de-DE" dirty="0"/>
          </a:p>
        </p:txBody>
      </p:sp>
      <p:sp>
        <p:nvSpPr>
          <p:cNvPr id="15" name="Foliennummernplatzhalter 14">
            <a:extLst>
              <a:ext uri="{FF2B5EF4-FFF2-40B4-BE49-F238E27FC236}">
                <a16:creationId xmlns:a16="http://schemas.microsoft.com/office/drawing/2014/main" id="{324940C1-6E0B-F74C-B89E-E6C5AD490D9E}"/>
              </a:ext>
            </a:extLst>
          </p:cNvPr>
          <p:cNvSpPr>
            <a:spLocks noGrp="1"/>
          </p:cNvSpPr>
          <p:nvPr>
            <p:ph type="sldNum" sz="quarter" idx="12"/>
          </p:nvPr>
        </p:nvSpPr>
        <p:spPr/>
        <p:txBody>
          <a:bodyPr rIns="0"/>
          <a:lstStyle>
            <a:lvl1pPr>
              <a:defRPr baseline="0">
                <a:solidFill>
                  <a:schemeClr val="bg1"/>
                </a:solidFill>
              </a:defRPr>
            </a:lvl1pPr>
          </a:lstStyle>
          <a:p>
            <a:fld id="{294FB65C-F205-7346-ACE0-FAF43E12CB59}" type="slidenum">
              <a:rPr lang="de-DE" smtClean="0"/>
              <a:pPr/>
              <a:t>‹Nr.›</a:t>
            </a:fld>
            <a:endParaRPr lang="de-DE" dirty="0"/>
          </a:p>
        </p:txBody>
      </p:sp>
      <p:cxnSp>
        <p:nvCxnSpPr>
          <p:cNvPr id="10" name="Gerade Verbindung 9">
            <a:extLst>
              <a:ext uri="{FF2B5EF4-FFF2-40B4-BE49-F238E27FC236}">
                <a16:creationId xmlns:a16="http://schemas.microsoft.com/office/drawing/2014/main" id="{94818650-A180-1C48-8C74-63F02CA6D1B9}"/>
              </a:ext>
            </a:extLst>
          </p:cNvPr>
          <p:cNvCxnSpPr/>
          <p:nvPr userDrawn="1"/>
        </p:nvCxnSpPr>
        <p:spPr>
          <a:xfrm>
            <a:off x="0" y="762994"/>
            <a:ext cx="12192000" cy="0"/>
          </a:xfrm>
          <a:prstGeom prst="line">
            <a:avLst/>
          </a:prstGeom>
          <a:ln w="25400">
            <a:solidFill>
              <a:srgbClr val="0049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58167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spaltiger Inhal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67D76109-3406-034C-A080-04FF75E07FE4}"/>
              </a:ext>
            </a:extLst>
          </p:cNvPr>
          <p:cNvSpPr/>
          <p:nvPr userDrawn="1"/>
        </p:nvSpPr>
        <p:spPr>
          <a:xfrm>
            <a:off x="0" y="6308725"/>
            <a:ext cx="12192000" cy="54927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DD5BD697-D068-CD4A-93E3-7B5203F9481F}"/>
              </a:ext>
            </a:extLst>
          </p:cNvPr>
          <p:cNvSpPr>
            <a:spLocks noGrp="1"/>
          </p:cNvSpPr>
          <p:nvPr>
            <p:ph type="title" hasCustomPrompt="1"/>
          </p:nvPr>
        </p:nvSpPr>
        <p:spPr>
          <a:xfrm>
            <a:off x="873579" y="1160463"/>
            <a:ext cx="10435544" cy="522969"/>
          </a:xfrm>
        </p:spPr>
        <p:txBody>
          <a:bodyPr lIns="0" tIns="0" rIns="90000" anchor="t" anchorCtr="0">
            <a:noAutofit/>
          </a:bodyPr>
          <a:lstStyle>
            <a:lvl1pPr>
              <a:defRPr sz="2800" b="1" i="0" baseline="0">
                <a:solidFill>
                  <a:srgbClr val="004994"/>
                </a:solidFill>
              </a:defRPr>
            </a:lvl1pPr>
          </a:lstStyle>
          <a:p>
            <a:r>
              <a:rPr lang="de-DE" dirty="0"/>
              <a:t>Hier steht eine Überschrift</a:t>
            </a:r>
          </a:p>
        </p:txBody>
      </p:sp>
      <p:sp>
        <p:nvSpPr>
          <p:cNvPr id="3" name="Inhaltsplatzhalter 2">
            <a:extLst>
              <a:ext uri="{FF2B5EF4-FFF2-40B4-BE49-F238E27FC236}">
                <a16:creationId xmlns:a16="http://schemas.microsoft.com/office/drawing/2014/main" id="{2DF9BE2D-DC36-F441-BE26-A446B0E7B1EE}"/>
              </a:ext>
            </a:extLst>
          </p:cNvPr>
          <p:cNvSpPr>
            <a:spLocks noGrp="1"/>
          </p:cNvSpPr>
          <p:nvPr>
            <p:ph sz="half" idx="1" hasCustomPrompt="1"/>
          </p:nvPr>
        </p:nvSpPr>
        <p:spPr>
          <a:xfrm>
            <a:off x="874712" y="1881188"/>
            <a:ext cx="5041901" cy="4068762"/>
          </a:xfrm>
        </p:spPr>
        <p:txBody>
          <a:bodyPr lIns="0" tIns="0">
            <a:noAutofit/>
          </a:bodyPr>
          <a:lstStyle>
            <a:lvl1pPr>
              <a:defRPr sz="2000" baseline="0"/>
            </a:lvl1pPr>
            <a:lvl2pPr>
              <a:defRPr/>
            </a:lvl2pPr>
            <a:lvl3pPr>
              <a:defRPr/>
            </a:lvl3pPr>
            <a:lvl4pPr marL="691200" indent="-219600">
              <a:tabLst/>
              <a:defRPr/>
            </a:lvl4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a:p>
            <a:pPr lvl="3"/>
            <a:endParaRPr lang="de-DE" dirty="0"/>
          </a:p>
        </p:txBody>
      </p:sp>
      <p:sp>
        <p:nvSpPr>
          <p:cNvPr id="11" name="Inhaltsplatzhalter 2">
            <a:extLst>
              <a:ext uri="{FF2B5EF4-FFF2-40B4-BE49-F238E27FC236}">
                <a16:creationId xmlns:a16="http://schemas.microsoft.com/office/drawing/2014/main" id="{753D4411-F989-6C43-AA5F-85D26D47F7B4}"/>
              </a:ext>
            </a:extLst>
          </p:cNvPr>
          <p:cNvSpPr>
            <a:spLocks noGrp="1"/>
          </p:cNvSpPr>
          <p:nvPr>
            <p:ph sz="half" idx="13" hasCustomPrompt="1"/>
          </p:nvPr>
        </p:nvSpPr>
        <p:spPr>
          <a:xfrm>
            <a:off x="6275389" y="1881188"/>
            <a:ext cx="5041901" cy="4068762"/>
          </a:xfrm>
        </p:spPr>
        <p:txBody>
          <a:bodyPr lIns="0" tIns="0">
            <a:noAutofit/>
          </a:bodyPr>
          <a:lstStyle>
            <a:lvl1pPr>
              <a:defRPr sz="2000" baseline="0"/>
            </a:lvl1pPr>
            <a:lvl2pPr>
              <a:defRPr/>
            </a:lvl2pPr>
            <a:lvl3pPr>
              <a:defRPr/>
            </a:lvl3pPr>
            <a:lvl4pPr marL="691200" indent="-219600">
              <a:tabLst/>
              <a:defRPr/>
            </a:lvl4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a:p>
            <a:pPr lvl="3"/>
            <a:endParaRPr lang="de-DE" dirty="0"/>
          </a:p>
        </p:txBody>
      </p:sp>
      <p:sp>
        <p:nvSpPr>
          <p:cNvPr id="10" name="Fußzeilenplatzhalter 9">
            <a:extLst>
              <a:ext uri="{FF2B5EF4-FFF2-40B4-BE49-F238E27FC236}">
                <a16:creationId xmlns:a16="http://schemas.microsoft.com/office/drawing/2014/main" id="{977151CE-69C3-6F4C-807D-0CD0719AC994}"/>
              </a:ext>
            </a:extLst>
          </p:cNvPr>
          <p:cNvSpPr>
            <a:spLocks noGrp="1"/>
          </p:cNvSpPr>
          <p:nvPr>
            <p:ph type="ftr" sz="quarter" idx="11"/>
          </p:nvPr>
        </p:nvSpPr>
        <p:spPr/>
        <p:txBody>
          <a:bodyPr lIns="0"/>
          <a:lstStyle/>
          <a:p>
            <a:endParaRPr lang="de-DE" dirty="0"/>
          </a:p>
        </p:txBody>
      </p:sp>
      <p:sp>
        <p:nvSpPr>
          <p:cNvPr id="9" name="Datumsplatzhalter 8">
            <a:extLst>
              <a:ext uri="{FF2B5EF4-FFF2-40B4-BE49-F238E27FC236}">
                <a16:creationId xmlns:a16="http://schemas.microsoft.com/office/drawing/2014/main" id="{2CAA3806-6430-334E-9328-E239789B4A33}"/>
              </a:ext>
            </a:extLst>
          </p:cNvPr>
          <p:cNvSpPr>
            <a:spLocks noGrp="1"/>
          </p:cNvSpPr>
          <p:nvPr>
            <p:ph type="dt" sz="half" idx="10"/>
          </p:nvPr>
        </p:nvSpPr>
        <p:spPr/>
        <p:txBody>
          <a:bodyPr rIns="0"/>
          <a:lstStyle/>
          <a:p>
            <a:fld id="{AD3E5B39-6D0A-654D-A1FE-50888F5ADA74}" type="datetimeFigureOut">
              <a:rPr lang="de-DE" smtClean="0"/>
              <a:pPr/>
              <a:t>09.03.2024</a:t>
            </a:fld>
            <a:endParaRPr lang="de-DE" dirty="0"/>
          </a:p>
        </p:txBody>
      </p:sp>
      <p:sp>
        <p:nvSpPr>
          <p:cNvPr id="19" name="Foliennummernplatzhalter 18">
            <a:extLst>
              <a:ext uri="{FF2B5EF4-FFF2-40B4-BE49-F238E27FC236}">
                <a16:creationId xmlns:a16="http://schemas.microsoft.com/office/drawing/2014/main" id="{283C436B-9C86-DE4D-8B23-9F16AB58452D}"/>
              </a:ext>
            </a:extLst>
          </p:cNvPr>
          <p:cNvSpPr>
            <a:spLocks noGrp="1"/>
          </p:cNvSpPr>
          <p:nvPr>
            <p:ph type="sldNum" sz="quarter" idx="12"/>
          </p:nvPr>
        </p:nvSpPr>
        <p:spPr/>
        <p:txBody>
          <a:bodyPr rIns="0"/>
          <a:lstStyle/>
          <a:p>
            <a:fld id="{294FB65C-F205-7346-ACE0-FAF43E12CB59}" type="slidenum">
              <a:rPr lang="de-DE" smtClean="0"/>
              <a:pPr/>
              <a:t>‹Nr.›</a:t>
            </a:fld>
            <a:endParaRPr lang="de-DE" dirty="0"/>
          </a:p>
        </p:txBody>
      </p:sp>
      <p:cxnSp>
        <p:nvCxnSpPr>
          <p:cNvPr id="15" name="Gerade Verbindung 14">
            <a:extLst>
              <a:ext uri="{FF2B5EF4-FFF2-40B4-BE49-F238E27FC236}">
                <a16:creationId xmlns:a16="http://schemas.microsoft.com/office/drawing/2014/main" id="{D59D6CB8-D562-F74D-96F6-C03C066181D1}"/>
              </a:ext>
            </a:extLst>
          </p:cNvPr>
          <p:cNvCxnSpPr/>
          <p:nvPr userDrawn="1"/>
        </p:nvCxnSpPr>
        <p:spPr>
          <a:xfrm>
            <a:off x="0" y="762994"/>
            <a:ext cx="12192000" cy="0"/>
          </a:xfrm>
          <a:prstGeom prst="line">
            <a:avLst/>
          </a:prstGeom>
          <a:ln w="25400">
            <a:solidFill>
              <a:srgbClr val="0049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36441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spaltiger Inhalt 2">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67D76109-3406-034C-A080-04FF75E07FE4}"/>
              </a:ext>
            </a:extLst>
          </p:cNvPr>
          <p:cNvSpPr/>
          <p:nvPr userDrawn="1"/>
        </p:nvSpPr>
        <p:spPr>
          <a:xfrm>
            <a:off x="0" y="6308725"/>
            <a:ext cx="12192000" cy="54927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DD5BD697-D068-CD4A-93E3-7B5203F9481F}"/>
              </a:ext>
            </a:extLst>
          </p:cNvPr>
          <p:cNvSpPr>
            <a:spLocks noGrp="1"/>
          </p:cNvSpPr>
          <p:nvPr>
            <p:ph type="title" hasCustomPrompt="1"/>
          </p:nvPr>
        </p:nvSpPr>
        <p:spPr>
          <a:xfrm>
            <a:off x="873579" y="1160463"/>
            <a:ext cx="10435544" cy="522969"/>
          </a:xfrm>
        </p:spPr>
        <p:txBody>
          <a:bodyPr lIns="0" tIns="0" rIns="90000" anchor="t" anchorCtr="0">
            <a:noAutofit/>
          </a:bodyPr>
          <a:lstStyle>
            <a:lvl1pPr>
              <a:defRPr sz="2800" b="1" i="0" baseline="0">
                <a:solidFill>
                  <a:srgbClr val="004994"/>
                </a:solidFill>
              </a:defRPr>
            </a:lvl1pPr>
          </a:lstStyle>
          <a:p>
            <a:r>
              <a:rPr lang="de-DE" dirty="0"/>
              <a:t>Hier steht eine Überschrift</a:t>
            </a:r>
          </a:p>
        </p:txBody>
      </p:sp>
      <p:sp>
        <p:nvSpPr>
          <p:cNvPr id="11" name="Inhaltsplatzhalter 2">
            <a:extLst>
              <a:ext uri="{FF2B5EF4-FFF2-40B4-BE49-F238E27FC236}">
                <a16:creationId xmlns:a16="http://schemas.microsoft.com/office/drawing/2014/main" id="{17861E88-7B80-6C42-ABF7-B988C930A294}"/>
              </a:ext>
            </a:extLst>
          </p:cNvPr>
          <p:cNvSpPr>
            <a:spLocks noGrp="1"/>
          </p:cNvSpPr>
          <p:nvPr>
            <p:ph sz="half" idx="1" hasCustomPrompt="1"/>
          </p:nvPr>
        </p:nvSpPr>
        <p:spPr>
          <a:xfrm>
            <a:off x="874712" y="1881188"/>
            <a:ext cx="3960813" cy="4068762"/>
          </a:xfrm>
        </p:spPr>
        <p:txBody>
          <a:bodyPr lIns="0" tIns="0">
            <a:noAutofit/>
          </a:bodyPr>
          <a:lstStyle>
            <a:lvl1pPr>
              <a:defRPr sz="2000" baseline="0"/>
            </a:lvl1pPr>
            <a:lvl2pPr>
              <a:defRPr/>
            </a:lvl2pPr>
            <a:lvl3pPr>
              <a:defRPr/>
            </a:lvl3pPr>
            <a:lvl4pPr marL="691200" indent="-219600">
              <a:tabLst/>
              <a:defRPr/>
            </a:lvl4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a:p>
            <a:pPr lvl="3"/>
            <a:endParaRPr lang="de-DE" dirty="0"/>
          </a:p>
        </p:txBody>
      </p:sp>
      <p:sp>
        <p:nvSpPr>
          <p:cNvPr id="12" name="Inhaltsplatzhalter 2">
            <a:extLst>
              <a:ext uri="{FF2B5EF4-FFF2-40B4-BE49-F238E27FC236}">
                <a16:creationId xmlns:a16="http://schemas.microsoft.com/office/drawing/2014/main" id="{92587E4E-B950-1945-8D41-145BA6FF27DE}"/>
              </a:ext>
            </a:extLst>
          </p:cNvPr>
          <p:cNvSpPr>
            <a:spLocks noGrp="1"/>
          </p:cNvSpPr>
          <p:nvPr>
            <p:ph sz="half" idx="13" hasCustomPrompt="1"/>
          </p:nvPr>
        </p:nvSpPr>
        <p:spPr>
          <a:xfrm>
            <a:off x="5195888" y="1881188"/>
            <a:ext cx="6113235" cy="4068762"/>
          </a:xfrm>
        </p:spPr>
        <p:txBody>
          <a:bodyPr lIns="0" tIns="0">
            <a:noAutofit/>
          </a:bodyPr>
          <a:lstStyle>
            <a:lvl1pPr>
              <a:defRPr sz="2000" baseline="0"/>
            </a:lvl1pPr>
            <a:lvl2pPr>
              <a:defRPr/>
            </a:lvl2pPr>
            <a:lvl3pPr>
              <a:defRPr/>
            </a:lvl3pPr>
            <a:lvl4pPr marL="691200" indent="-219600">
              <a:tabLst/>
              <a:defRPr/>
            </a:lvl4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a:p>
            <a:pPr lvl="3"/>
            <a:endParaRPr lang="de-DE" dirty="0"/>
          </a:p>
        </p:txBody>
      </p:sp>
      <p:sp>
        <p:nvSpPr>
          <p:cNvPr id="10" name="Fußzeilenplatzhalter 9">
            <a:extLst>
              <a:ext uri="{FF2B5EF4-FFF2-40B4-BE49-F238E27FC236}">
                <a16:creationId xmlns:a16="http://schemas.microsoft.com/office/drawing/2014/main" id="{977151CE-69C3-6F4C-807D-0CD0719AC994}"/>
              </a:ext>
            </a:extLst>
          </p:cNvPr>
          <p:cNvSpPr>
            <a:spLocks noGrp="1"/>
          </p:cNvSpPr>
          <p:nvPr>
            <p:ph type="ftr" sz="quarter" idx="11"/>
          </p:nvPr>
        </p:nvSpPr>
        <p:spPr/>
        <p:txBody>
          <a:bodyPr lIns="0"/>
          <a:lstStyle/>
          <a:p>
            <a:endParaRPr lang="de-DE" dirty="0"/>
          </a:p>
        </p:txBody>
      </p:sp>
      <p:sp>
        <p:nvSpPr>
          <p:cNvPr id="9" name="Datumsplatzhalter 8">
            <a:extLst>
              <a:ext uri="{FF2B5EF4-FFF2-40B4-BE49-F238E27FC236}">
                <a16:creationId xmlns:a16="http://schemas.microsoft.com/office/drawing/2014/main" id="{2CAA3806-6430-334E-9328-E239789B4A33}"/>
              </a:ext>
            </a:extLst>
          </p:cNvPr>
          <p:cNvSpPr>
            <a:spLocks noGrp="1"/>
          </p:cNvSpPr>
          <p:nvPr>
            <p:ph type="dt" sz="half" idx="10"/>
          </p:nvPr>
        </p:nvSpPr>
        <p:spPr/>
        <p:txBody>
          <a:bodyPr rIns="0"/>
          <a:lstStyle/>
          <a:p>
            <a:fld id="{AD3E5B39-6D0A-654D-A1FE-50888F5ADA74}" type="datetimeFigureOut">
              <a:rPr lang="de-DE" smtClean="0"/>
              <a:pPr/>
              <a:t>09.03.2024</a:t>
            </a:fld>
            <a:endParaRPr lang="de-DE" dirty="0"/>
          </a:p>
        </p:txBody>
      </p:sp>
      <p:sp>
        <p:nvSpPr>
          <p:cNvPr id="19" name="Foliennummernplatzhalter 18">
            <a:extLst>
              <a:ext uri="{FF2B5EF4-FFF2-40B4-BE49-F238E27FC236}">
                <a16:creationId xmlns:a16="http://schemas.microsoft.com/office/drawing/2014/main" id="{283C436B-9C86-DE4D-8B23-9F16AB58452D}"/>
              </a:ext>
            </a:extLst>
          </p:cNvPr>
          <p:cNvSpPr>
            <a:spLocks noGrp="1"/>
          </p:cNvSpPr>
          <p:nvPr>
            <p:ph type="sldNum" sz="quarter" idx="12"/>
          </p:nvPr>
        </p:nvSpPr>
        <p:spPr/>
        <p:txBody>
          <a:bodyPr rIns="0"/>
          <a:lstStyle/>
          <a:p>
            <a:fld id="{294FB65C-F205-7346-ACE0-FAF43E12CB59}" type="slidenum">
              <a:rPr lang="de-DE" smtClean="0"/>
              <a:pPr/>
              <a:t>‹Nr.›</a:t>
            </a:fld>
            <a:endParaRPr lang="de-DE" dirty="0"/>
          </a:p>
        </p:txBody>
      </p:sp>
      <p:cxnSp>
        <p:nvCxnSpPr>
          <p:cNvPr id="15" name="Gerade Verbindung 14">
            <a:extLst>
              <a:ext uri="{FF2B5EF4-FFF2-40B4-BE49-F238E27FC236}">
                <a16:creationId xmlns:a16="http://schemas.microsoft.com/office/drawing/2014/main" id="{D59D6CB8-D562-F74D-96F6-C03C066181D1}"/>
              </a:ext>
            </a:extLst>
          </p:cNvPr>
          <p:cNvCxnSpPr/>
          <p:nvPr userDrawn="1"/>
        </p:nvCxnSpPr>
        <p:spPr>
          <a:xfrm>
            <a:off x="0" y="762994"/>
            <a:ext cx="12192000" cy="0"/>
          </a:xfrm>
          <a:prstGeom prst="line">
            <a:avLst/>
          </a:prstGeom>
          <a:ln w="25400">
            <a:solidFill>
              <a:srgbClr val="0049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77848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6C0F3BA-DA44-C14F-BC26-E331C475E371}"/>
              </a:ext>
            </a:extLst>
          </p:cNvPr>
          <p:cNvSpPr/>
          <p:nvPr userDrawn="1"/>
        </p:nvSpPr>
        <p:spPr>
          <a:xfrm>
            <a:off x="0" y="6308725"/>
            <a:ext cx="12192000" cy="54927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FE859B07-AF76-FC43-A31F-25F8413ACE3C}"/>
              </a:ext>
            </a:extLst>
          </p:cNvPr>
          <p:cNvSpPr>
            <a:spLocks noGrp="1"/>
          </p:cNvSpPr>
          <p:nvPr>
            <p:ph type="title" hasCustomPrompt="1"/>
          </p:nvPr>
        </p:nvSpPr>
        <p:spPr>
          <a:xfrm>
            <a:off x="874711" y="1160463"/>
            <a:ext cx="10442576" cy="520702"/>
          </a:xfrm>
        </p:spPr>
        <p:txBody>
          <a:bodyPr lIns="0" tIns="0" anchor="t" anchorCtr="0">
            <a:noAutofit/>
          </a:bodyPr>
          <a:lstStyle>
            <a:lvl1pPr>
              <a:defRPr sz="2800" b="1" i="0" baseline="0">
                <a:solidFill>
                  <a:srgbClr val="004994"/>
                </a:solidFill>
              </a:defRPr>
            </a:lvl1pPr>
          </a:lstStyle>
          <a:p>
            <a:r>
              <a:rPr lang="de-DE" dirty="0"/>
              <a:t>Dies ist eine Tabellenfolie</a:t>
            </a:r>
          </a:p>
        </p:txBody>
      </p:sp>
      <p:sp>
        <p:nvSpPr>
          <p:cNvPr id="14" name="Fußzeilenplatzhalter 13">
            <a:extLst>
              <a:ext uri="{FF2B5EF4-FFF2-40B4-BE49-F238E27FC236}">
                <a16:creationId xmlns:a16="http://schemas.microsoft.com/office/drawing/2014/main" id="{63BDCA97-09D9-FF46-86B2-F7B12C88381C}"/>
              </a:ext>
            </a:extLst>
          </p:cNvPr>
          <p:cNvSpPr>
            <a:spLocks noGrp="1"/>
          </p:cNvSpPr>
          <p:nvPr>
            <p:ph type="ftr" sz="quarter" idx="11"/>
          </p:nvPr>
        </p:nvSpPr>
        <p:spPr/>
        <p:txBody>
          <a:bodyPr lIns="0"/>
          <a:lstStyle>
            <a:lvl1pPr>
              <a:defRPr baseline="0">
                <a:solidFill>
                  <a:schemeClr val="bg1"/>
                </a:solidFill>
              </a:defRPr>
            </a:lvl1pPr>
          </a:lstStyle>
          <a:p>
            <a:endParaRPr lang="de-DE" dirty="0"/>
          </a:p>
        </p:txBody>
      </p:sp>
      <p:sp>
        <p:nvSpPr>
          <p:cNvPr id="7" name="Datumsplatzhalter 6">
            <a:extLst>
              <a:ext uri="{FF2B5EF4-FFF2-40B4-BE49-F238E27FC236}">
                <a16:creationId xmlns:a16="http://schemas.microsoft.com/office/drawing/2014/main" id="{4A3B0310-FA6C-7946-85B6-E154E10A4C49}"/>
              </a:ext>
            </a:extLst>
          </p:cNvPr>
          <p:cNvSpPr>
            <a:spLocks noGrp="1"/>
          </p:cNvSpPr>
          <p:nvPr>
            <p:ph type="dt" sz="half" idx="10"/>
          </p:nvPr>
        </p:nvSpPr>
        <p:spPr/>
        <p:txBody>
          <a:bodyPr rIns="0"/>
          <a:lstStyle>
            <a:lvl1pPr>
              <a:defRPr baseline="0">
                <a:solidFill>
                  <a:schemeClr val="bg1"/>
                </a:solidFill>
              </a:defRPr>
            </a:lvl1pPr>
          </a:lstStyle>
          <a:p>
            <a:fld id="{AD3E5B39-6D0A-654D-A1FE-50888F5ADA74}" type="datetimeFigureOut">
              <a:rPr lang="de-DE" smtClean="0"/>
              <a:pPr/>
              <a:t>09.03.2024</a:t>
            </a:fld>
            <a:endParaRPr lang="de-DE" dirty="0"/>
          </a:p>
        </p:txBody>
      </p:sp>
      <p:sp>
        <p:nvSpPr>
          <p:cNvPr id="15" name="Foliennummernplatzhalter 14">
            <a:extLst>
              <a:ext uri="{FF2B5EF4-FFF2-40B4-BE49-F238E27FC236}">
                <a16:creationId xmlns:a16="http://schemas.microsoft.com/office/drawing/2014/main" id="{324940C1-6E0B-F74C-B89E-E6C5AD490D9E}"/>
              </a:ext>
            </a:extLst>
          </p:cNvPr>
          <p:cNvSpPr>
            <a:spLocks noGrp="1"/>
          </p:cNvSpPr>
          <p:nvPr>
            <p:ph type="sldNum" sz="quarter" idx="12"/>
          </p:nvPr>
        </p:nvSpPr>
        <p:spPr/>
        <p:txBody>
          <a:bodyPr rIns="0"/>
          <a:lstStyle>
            <a:lvl1pPr>
              <a:defRPr baseline="0">
                <a:solidFill>
                  <a:schemeClr val="bg1"/>
                </a:solidFill>
              </a:defRPr>
            </a:lvl1pPr>
          </a:lstStyle>
          <a:p>
            <a:fld id="{294FB65C-F205-7346-ACE0-FAF43E12CB59}" type="slidenum">
              <a:rPr lang="de-DE" smtClean="0"/>
              <a:pPr/>
              <a:t>‹Nr.›</a:t>
            </a:fld>
            <a:endParaRPr lang="de-DE" dirty="0"/>
          </a:p>
        </p:txBody>
      </p:sp>
      <p:cxnSp>
        <p:nvCxnSpPr>
          <p:cNvPr id="10" name="Gerade Verbindung 9">
            <a:extLst>
              <a:ext uri="{FF2B5EF4-FFF2-40B4-BE49-F238E27FC236}">
                <a16:creationId xmlns:a16="http://schemas.microsoft.com/office/drawing/2014/main" id="{94818650-A180-1C48-8C74-63F02CA6D1B9}"/>
              </a:ext>
            </a:extLst>
          </p:cNvPr>
          <p:cNvCxnSpPr/>
          <p:nvPr userDrawn="1"/>
        </p:nvCxnSpPr>
        <p:spPr>
          <a:xfrm>
            <a:off x="0" y="762994"/>
            <a:ext cx="12192000" cy="0"/>
          </a:xfrm>
          <a:prstGeom prst="line">
            <a:avLst/>
          </a:prstGeom>
          <a:ln w="25400">
            <a:solidFill>
              <a:srgbClr val="0049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797806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ild vollflächig">
    <p:spTree>
      <p:nvGrpSpPr>
        <p:cNvPr id="1" name=""/>
        <p:cNvGrpSpPr/>
        <p:nvPr/>
      </p:nvGrpSpPr>
      <p:grpSpPr>
        <a:xfrm>
          <a:off x="0" y="0"/>
          <a:ext cx="0" cy="0"/>
          <a:chOff x="0" y="0"/>
          <a:chExt cx="0" cy="0"/>
        </a:xfrm>
      </p:grpSpPr>
      <p:sp>
        <p:nvSpPr>
          <p:cNvPr id="2" name="Bildplatzhalter 2">
            <a:extLst>
              <a:ext uri="{FF2B5EF4-FFF2-40B4-BE49-F238E27FC236}">
                <a16:creationId xmlns:a16="http://schemas.microsoft.com/office/drawing/2014/main" id="{FD6188F8-C64B-7B48-A17B-544ED2E9AEC1}"/>
              </a:ext>
            </a:extLst>
          </p:cNvPr>
          <p:cNvSpPr>
            <a:spLocks noGrp="1"/>
          </p:cNvSpPr>
          <p:nvPr>
            <p:ph type="pic" idx="10" hasCustomPrompt="1"/>
          </p:nvPr>
        </p:nvSpPr>
        <p:spPr>
          <a:xfrm>
            <a:off x="-5936" y="0"/>
            <a:ext cx="12197936" cy="6858000"/>
          </a:xfrm>
        </p:spPr>
        <p:txBody>
          <a:bodyPr>
            <a:normAutofit/>
          </a:bodyPr>
          <a:lstStyle>
            <a:lvl1pPr marL="0" indent="0">
              <a:buNone/>
              <a:defRPr sz="16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Platzhalter für Bild</a:t>
            </a:r>
          </a:p>
        </p:txBody>
      </p:sp>
    </p:spTree>
    <p:extLst>
      <p:ext uri="{BB962C8B-B14F-4D97-AF65-F5344CB8AC3E}">
        <p14:creationId xmlns:p14="http://schemas.microsoft.com/office/powerpoint/2010/main" val="3085154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Zitat">
    <p:spTree>
      <p:nvGrpSpPr>
        <p:cNvPr id="1" name=""/>
        <p:cNvGrpSpPr/>
        <p:nvPr/>
      </p:nvGrpSpPr>
      <p:grpSpPr>
        <a:xfrm>
          <a:off x="0" y="0"/>
          <a:ext cx="0" cy="0"/>
          <a:chOff x="0" y="0"/>
          <a:chExt cx="0" cy="0"/>
        </a:xfrm>
      </p:grpSpPr>
      <p:sp>
        <p:nvSpPr>
          <p:cNvPr id="2" name="Bildplatzhalter 2">
            <a:extLst>
              <a:ext uri="{FF2B5EF4-FFF2-40B4-BE49-F238E27FC236}">
                <a16:creationId xmlns:a16="http://schemas.microsoft.com/office/drawing/2014/main" id="{FD6188F8-C64B-7B48-A17B-544ED2E9AEC1}"/>
              </a:ext>
            </a:extLst>
          </p:cNvPr>
          <p:cNvSpPr>
            <a:spLocks noGrp="1"/>
          </p:cNvSpPr>
          <p:nvPr>
            <p:ph type="pic" idx="10" hasCustomPrompt="1"/>
          </p:nvPr>
        </p:nvSpPr>
        <p:spPr>
          <a:xfrm>
            <a:off x="-5936" y="0"/>
            <a:ext cx="12197936" cy="6858000"/>
          </a:xfrm>
        </p:spPr>
        <p:txBody>
          <a:bodyPr>
            <a:normAutofit/>
          </a:bodyPr>
          <a:lstStyle>
            <a:lvl1pPr marL="0" indent="0">
              <a:buNone/>
              <a:defRPr sz="16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Platzhalter für Bild</a:t>
            </a:r>
          </a:p>
        </p:txBody>
      </p:sp>
      <p:sp>
        <p:nvSpPr>
          <p:cNvPr id="5" name="Titel 1">
            <a:extLst>
              <a:ext uri="{FF2B5EF4-FFF2-40B4-BE49-F238E27FC236}">
                <a16:creationId xmlns:a16="http://schemas.microsoft.com/office/drawing/2014/main" id="{B096E326-A306-9449-B815-5B3E27351C4E}"/>
              </a:ext>
            </a:extLst>
          </p:cNvPr>
          <p:cNvSpPr>
            <a:spLocks noGrp="1"/>
          </p:cNvSpPr>
          <p:nvPr>
            <p:ph type="title" hasCustomPrompt="1"/>
          </p:nvPr>
        </p:nvSpPr>
        <p:spPr>
          <a:xfrm>
            <a:off x="874713" y="4391922"/>
            <a:ext cx="5564724" cy="1835027"/>
          </a:xfrm>
          <a:solidFill>
            <a:schemeClr val="tx2"/>
          </a:solidFill>
        </p:spPr>
        <p:txBody>
          <a:bodyPr wrap="square" lIns="360000" tIns="360000" rIns="360000" bIns="360000" anchor="t" anchorCtr="0">
            <a:spAutoFit/>
          </a:bodyPr>
          <a:lstStyle>
            <a:lvl1pPr>
              <a:defRPr sz="2000" b="0" i="0" baseline="0">
                <a:solidFill>
                  <a:schemeClr val="bg1"/>
                </a:solidFill>
                <a:latin typeface="+mn-lt"/>
              </a:defRPr>
            </a:lvl1pPr>
          </a:lstStyle>
          <a:p>
            <a:r>
              <a:rPr lang="de-DE" dirty="0"/>
              <a:t>»Hier steht ein Zitat, welches über mehrere Zeilen gehen kann, was kein Problem ist, da diese Folie genug Platz dafür bietet.« </a:t>
            </a:r>
          </a:p>
        </p:txBody>
      </p:sp>
    </p:spTree>
    <p:extLst>
      <p:ext uri="{BB962C8B-B14F-4D97-AF65-F5344CB8AC3E}">
        <p14:creationId xmlns:p14="http://schemas.microsoft.com/office/powerpoint/2010/main" val="2588105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972968E-AE03-8F46-861E-3A044FC5E850}"/>
              </a:ext>
            </a:extLst>
          </p:cNvPr>
          <p:cNvSpPr>
            <a:spLocks noGrp="1"/>
          </p:cNvSpPr>
          <p:nvPr>
            <p:ph type="title"/>
          </p:nvPr>
        </p:nvSpPr>
        <p:spPr>
          <a:xfrm>
            <a:off x="874714" y="1160463"/>
            <a:ext cx="10442574" cy="665185"/>
          </a:xfrm>
          <a:prstGeom prst="rect">
            <a:avLst/>
          </a:prstGeom>
        </p:spPr>
        <p:txBody>
          <a:bodyPr vert="horz" lIns="0" tIns="0" rIns="91440" bIns="4572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8A3344-B054-6F48-8622-EC24CA4865CF}"/>
              </a:ext>
            </a:extLst>
          </p:cNvPr>
          <p:cNvSpPr>
            <a:spLocks noGrp="1"/>
          </p:cNvSpPr>
          <p:nvPr>
            <p:ph type="body" idx="1"/>
          </p:nvPr>
        </p:nvSpPr>
        <p:spPr>
          <a:xfrm>
            <a:off x="874713" y="1881187"/>
            <a:ext cx="10442574" cy="4068763"/>
          </a:xfrm>
          <a:prstGeom prst="rect">
            <a:avLst/>
          </a:prstGeom>
        </p:spPr>
        <p:txBody>
          <a:bodyPr vert="horz" lIns="0" tIns="45720" rIns="91440" bIns="45720" rtlCol="0">
            <a:normAutofit/>
          </a:bodyPr>
          <a:lstStyle/>
          <a:p>
            <a:r>
              <a:rPr lang="de-DE" dirty="0"/>
              <a:t>Hier steht ein Text</a:t>
            </a:r>
          </a:p>
          <a:p>
            <a:pPr lvl="1"/>
            <a:r>
              <a:rPr lang="de-DE" dirty="0"/>
              <a:t>Aufzählungspunkt 1. Ordnung 20 </a:t>
            </a:r>
            <a:r>
              <a:rPr lang="de-DE" dirty="0" err="1"/>
              <a:t>pt</a:t>
            </a:r>
            <a:r>
              <a:rPr lang="de-DE" dirty="0"/>
              <a:t> Schwarz</a:t>
            </a:r>
          </a:p>
          <a:p>
            <a:pPr lvl="2"/>
            <a:r>
              <a:rPr lang="de-DE" dirty="0"/>
              <a:t>Aufzählungspunkt 2. Ordnung 20 </a:t>
            </a:r>
            <a:r>
              <a:rPr lang="de-DE" dirty="0" err="1"/>
              <a:t>pt</a:t>
            </a:r>
            <a:r>
              <a:rPr lang="de-DE" dirty="0"/>
              <a:t> Schwarz</a:t>
            </a:r>
          </a:p>
          <a:p>
            <a:pPr lvl="3"/>
            <a:r>
              <a:rPr lang="de-DE" dirty="0"/>
              <a:t>Aufzählungspunkt 3. Ordnung 20 </a:t>
            </a:r>
            <a:r>
              <a:rPr lang="de-DE" dirty="0" err="1"/>
              <a:t>pt</a:t>
            </a:r>
            <a:r>
              <a:rPr lang="de-DE" dirty="0"/>
              <a:t> Schwarz</a:t>
            </a:r>
          </a:p>
          <a:p>
            <a:pPr lvl="4"/>
            <a:r>
              <a:rPr lang="de-DE" dirty="0"/>
              <a:t>Aufzählungspunkt 4. Ordnung 20 </a:t>
            </a:r>
            <a:r>
              <a:rPr lang="de-DE" dirty="0" err="1"/>
              <a:t>pt</a:t>
            </a:r>
            <a:r>
              <a:rPr lang="de-DE" dirty="0"/>
              <a:t> Schwarz</a:t>
            </a:r>
          </a:p>
        </p:txBody>
      </p:sp>
      <p:sp>
        <p:nvSpPr>
          <p:cNvPr id="5" name="Fußzeilenplatzhalter 4">
            <a:extLst>
              <a:ext uri="{FF2B5EF4-FFF2-40B4-BE49-F238E27FC236}">
                <a16:creationId xmlns:a16="http://schemas.microsoft.com/office/drawing/2014/main" id="{BEAA3143-6D67-A249-80A0-870F2EC21C67}"/>
              </a:ext>
            </a:extLst>
          </p:cNvPr>
          <p:cNvSpPr>
            <a:spLocks noGrp="1"/>
          </p:cNvSpPr>
          <p:nvPr>
            <p:ph type="ftr" sz="quarter" idx="3"/>
          </p:nvPr>
        </p:nvSpPr>
        <p:spPr>
          <a:xfrm>
            <a:off x="874713" y="6394849"/>
            <a:ext cx="4114800" cy="365125"/>
          </a:xfrm>
          <a:prstGeom prst="rect">
            <a:avLst/>
          </a:prstGeom>
        </p:spPr>
        <p:txBody>
          <a:bodyPr vert="horz" lIns="0" tIns="45720" rIns="91440" bIns="45720" rtlCol="0" anchor="ctr"/>
          <a:lstStyle>
            <a:lvl1pPr algn="l">
              <a:defRPr sz="1200" baseline="0">
                <a:solidFill>
                  <a:schemeClr val="bg1"/>
                </a:solidFill>
              </a:defRPr>
            </a:lvl1pPr>
          </a:lstStyle>
          <a:p>
            <a:endParaRPr lang="de-DE" dirty="0"/>
          </a:p>
        </p:txBody>
      </p:sp>
      <p:sp>
        <p:nvSpPr>
          <p:cNvPr id="4" name="Datumsplatzhalter 3">
            <a:extLst>
              <a:ext uri="{FF2B5EF4-FFF2-40B4-BE49-F238E27FC236}">
                <a16:creationId xmlns:a16="http://schemas.microsoft.com/office/drawing/2014/main" id="{12D50990-9108-1740-84C0-29EED85296EA}"/>
              </a:ext>
            </a:extLst>
          </p:cNvPr>
          <p:cNvSpPr>
            <a:spLocks noGrp="1"/>
          </p:cNvSpPr>
          <p:nvPr>
            <p:ph type="dt" sz="half" idx="2"/>
          </p:nvPr>
        </p:nvSpPr>
        <p:spPr>
          <a:xfrm>
            <a:off x="7356475" y="6394850"/>
            <a:ext cx="1800225" cy="365125"/>
          </a:xfrm>
          <a:prstGeom prst="rect">
            <a:avLst/>
          </a:prstGeom>
        </p:spPr>
        <p:txBody>
          <a:bodyPr vert="horz" lIns="91440" tIns="45720" rIns="0" bIns="45720" rtlCol="0" anchor="ctr"/>
          <a:lstStyle>
            <a:lvl1pPr algn="r">
              <a:defRPr sz="1200" baseline="0">
                <a:solidFill>
                  <a:schemeClr val="bg1"/>
                </a:solidFill>
              </a:defRPr>
            </a:lvl1pPr>
          </a:lstStyle>
          <a:p>
            <a:fld id="{AD3E5B39-6D0A-654D-A1FE-50888F5ADA74}" type="datetimeFigureOut">
              <a:rPr lang="de-DE" smtClean="0"/>
              <a:pPr/>
              <a:t>09.03.2024</a:t>
            </a:fld>
            <a:endParaRPr lang="de-DE" dirty="0"/>
          </a:p>
        </p:txBody>
      </p:sp>
      <p:sp>
        <p:nvSpPr>
          <p:cNvPr id="6" name="Foliennummernplatzhalter 5">
            <a:extLst>
              <a:ext uri="{FF2B5EF4-FFF2-40B4-BE49-F238E27FC236}">
                <a16:creationId xmlns:a16="http://schemas.microsoft.com/office/drawing/2014/main" id="{B2F88D46-A748-FB42-87A9-33A26DCA5FC6}"/>
              </a:ext>
            </a:extLst>
          </p:cNvPr>
          <p:cNvSpPr>
            <a:spLocks noGrp="1"/>
          </p:cNvSpPr>
          <p:nvPr>
            <p:ph type="sldNum" sz="quarter" idx="4"/>
          </p:nvPr>
        </p:nvSpPr>
        <p:spPr>
          <a:xfrm>
            <a:off x="9517061" y="6397292"/>
            <a:ext cx="1800225" cy="365125"/>
          </a:xfrm>
          <a:prstGeom prst="rect">
            <a:avLst/>
          </a:prstGeom>
        </p:spPr>
        <p:txBody>
          <a:bodyPr vert="horz" lIns="91440" tIns="45720" rIns="0" bIns="45720" rtlCol="0" anchor="ctr"/>
          <a:lstStyle>
            <a:lvl1pPr algn="r">
              <a:defRPr sz="1200" baseline="0">
                <a:solidFill>
                  <a:schemeClr val="bg1"/>
                </a:solidFill>
              </a:defRPr>
            </a:lvl1pPr>
          </a:lstStyle>
          <a:p>
            <a:fld id="{294FB65C-F205-7346-ACE0-FAF43E12CB59}" type="slidenum">
              <a:rPr lang="de-DE" smtClean="0"/>
              <a:pPr/>
              <a:t>‹Nr.›</a:t>
            </a:fld>
            <a:endParaRPr lang="de-DE" dirty="0"/>
          </a:p>
        </p:txBody>
      </p:sp>
      <p:pic>
        <p:nvPicPr>
          <p:cNvPr id="9" name="Grafik 8" descr="Ein Bild, das Text, Geschirr, Tasse, ClipArt enthält.&#10;&#10;Automatisch generierte Beschreibung">
            <a:extLst>
              <a:ext uri="{FF2B5EF4-FFF2-40B4-BE49-F238E27FC236}">
                <a16:creationId xmlns:a16="http://schemas.microsoft.com/office/drawing/2014/main" id="{F8C175FD-BD11-754F-A94B-9F6B323B521E}"/>
              </a:ext>
            </a:extLst>
          </p:cNvPr>
          <p:cNvPicPr>
            <a:picLocks noChangeAspect="1"/>
          </p:cNvPicPr>
          <p:nvPr userDrawn="1"/>
        </p:nvPicPr>
        <p:blipFill>
          <a:blip r:embed="rId12"/>
          <a:stretch>
            <a:fillRect/>
          </a:stretch>
        </p:blipFill>
        <p:spPr>
          <a:xfrm>
            <a:off x="377532" y="227686"/>
            <a:ext cx="1296832" cy="289836"/>
          </a:xfrm>
          <a:prstGeom prst="rect">
            <a:avLst/>
          </a:prstGeom>
        </p:spPr>
      </p:pic>
    </p:spTree>
    <p:extLst>
      <p:ext uri="{BB962C8B-B14F-4D97-AF65-F5344CB8AC3E}">
        <p14:creationId xmlns:p14="http://schemas.microsoft.com/office/powerpoint/2010/main" val="1854350891"/>
      </p:ext>
    </p:extLst>
  </p:cSld>
  <p:clrMap bg1="lt1" tx1="dk1" bg2="lt2" tx2="dk2" accent1="accent1" accent2="accent2" accent3="accent3" accent4="accent4" accent5="accent5" accent6="accent6" hlink="hlink" folHlink="folHlink"/>
  <p:sldLayoutIdLst>
    <p:sldLayoutId id="2147483670" r:id="rId1"/>
    <p:sldLayoutId id="2147483668" r:id="rId2"/>
    <p:sldLayoutId id="2147483651" r:id="rId3"/>
    <p:sldLayoutId id="2147483650" r:id="rId4"/>
    <p:sldLayoutId id="2147483652" r:id="rId5"/>
    <p:sldLayoutId id="2147483666" r:id="rId6"/>
    <p:sldLayoutId id="2147483663" r:id="rId7"/>
    <p:sldLayoutId id="2147483655" r:id="rId8"/>
    <p:sldLayoutId id="2147483667" r:id="rId9"/>
    <p:sldLayoutId id="2147483671" r:id="rId10"/>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180000" indent="-219600" algn="l" defTabSz="914400" rtl="0" eaLnBrk="1" latinLnBrk="0" hangingPunct="1">
        <a:lnSpc>
          <a:spcPct val="90000"/>
        </a:lnSpc>
        <a:spcBef>
          <a:spcPts val="10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1pPr>
      <a:lvl2pPr marL="360000" indent="-220663" algn="l" defTabSz="914400" rtl="0" eaLnBrk="1" latinLnBrk="0" hangingPunct="1">
        <a:lnSpc>
          <a:spcPct val="90000"/>
        </a:lnSpc>
        <a:spcBef>
          <a:spcPts val="1000"/>
        </a:spcBef>
        <a:buFont typeface="Arial" panose="020B0604020202020204" pitchFamily="34" charset="0"/>
        <a:buChar char="•"/>
        <a:tabLst/>
        <a:defRPr sz="2000" b="0" i="0" kern="1200" baseline="0">
          <a:solidFill>
            <a:schemeClr val="tx1"/>
          </a:solidFill>
          <a:latin typeface="+mn-lt"/>
          <a:ea typeface="+mn-ea"/>
          <a:cs typeface="+mn-cs"/>
        </a:defRPr>
      </a:lvl2pPr>
      <a:lvl3pPr marL="540000" indent="-220663" algn="l" defTabSz="914400" rtl="0" eaLnBrk="1" latinLnBrk="0" hangingPunct="1">
        <a:lnSpc>
          <a:spcPct val="90000"/>
        </a:lnSpc>
        <a:spcBef>
          <a:spcPts val="1000"/>
        </a:spcBef>
        <a:buFont typeface="Arial" panose="020B0604020202020204" pitchFamily="34" charset="0"/>
        <a:buChar char="•"/>
        <a:tabLst/>
        <a:defRPr sz="2000" kern="1200">
          <a:solidFill>
            <a:schemeClr val="tx1"/>
          </a:solidFill>
          <a:latin typeface="+mn-lt"/>
          <a:ea typeface="+mn-ea"/>
          <a:cs typeface="+mn-cs"/>
        </a:defRPr>
      </a:lvl3pPr>
      <a:lvl4pPr marL="7200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kern="1200" baseline="0">
          <a:solidFill>
            <a:schemeClr val="tx1"/>
          </a:solidFill>
          <a:latin typeface="+mn-lt"/>
          <a:ea typeface="+mn-ea"/>
          <a:cs typeface="+mn-cs"/>
        </a:defRPr>
      </a:lvl4pPr>
      <a:lvl5pPr marL="9000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27" userDrawn="1">
          <p15:clr>
            <a:srgbClr val="F26B43"/>
          </p15:clr>
        </p15:guide>
        <p15:guide id="2" pos="551" userDrawn="1">
          <p15:clr>
            <a:srgbClr val="F26B43"/>
          </p15:clr>
        </p15:guide>
        <p15:guide id="3" pos="7129" userDrawn="1">
          <p15:clr>
            <a:srgbClr val="F26B43"/>
          </p15:clr>
        </p15:guide>
        <p15:guide id="4" pos="3953" userDrawn="1">
          <p15:clr>
            <a:srgbClr val="F26B43"/>
          </p15:clr>
        </p15:guide>
        <p15:guide id="5" pos="3273" userDrawn="1">
          <p15:clr>
            <a:srgbClr val="F26B43"/>
          </p15:clr>
        </p15:guide>
        <p15:guide id="6" pos="3046" userDrawn="1">
          <p15:clr>
            <a:srgbClr val="F26B43"/>
          </p15:clr>
        </p15:guide>
        <p15:guide id="7" pos="4407" userDrawn="1">
          <p15:clr>
            <a:srgbClr val="F26B43"/>
          </p15:clr>
        </p15:guide>
        <p15:guide id="8" pos="4634" userDrawn="1">
          <p15:clr>
            <a:srgbClr val="F26B43"/>
          </p15:clr>
        </p15:guide>
        <p15:guide id="9" orient="horz" pos="1185" userDrawn="1">
          <p15:clr>
            <a:srgbClr val="F26B43"/>
          </p15:clr>
        </p15:guide>
        <p15:guide id="10" orient="horz" pos="3748" userDrawn="1">
          <p15:clr>
            <a:srgbClr val="F26B43"/>
          </p15:clr>
        </p15:guide>
        <p15:guide id="11" orient="horz" pos="731" userDrawn="1">
          <p15:clr>
            <a:srgbClr val="F26B43"/>
          </p15:clr>
        </p15:guide>
        <p15:guide id="12" orient="horz" pos="323" userDrawn="1">
          <p15:clr>
            <a:srgbClr val="F26B43"/>
          </p15:clr>
        </p15:guide>
        <p15:guide id="13" orient="horz" pos="1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ACBE97-4736-A649-A09C-1448C2CDFE9D}"/>
              </a:ext>
            </a:extLst>
          </p:cNvPr>
          <p:cNvSpPr>
            <a:spLocks noGrp="1"/>
          </p:cNvSpPr>
          <p:nvPr>
            <p:ph type="ctrTitle"/>
          </p:nvPr>
        </p:nvSpPr>
        <p:spPr/>
        <p:txBody>
          <a:bodyPr/>
          <a:lstStyle/>
          <a:p>
            <a:r>
              <a:rPr lang="de-DE" sz="2800" dirty="0"/>
              <a:t>Gefährdungsbeurteilung: Psychische Belastung</a:t>
            </a:r>
          </a:p>
        </p:txBody>
      </p:sp>
      <p:sp>
        <p:nvSpPr>
          <p:cNvPr id="3" name="Untertitel 2">
            <a:extLst>
              <a:ext uri="{FF2B5EF4-FFF2-40B4-BE49-F238E27FC236}">
                <a16:creationId xmlns:a16="http://schemas.microsoft.com/office/drawing/2014/main" id="{8A36599E-A163-6E43-9AB4-FC7420BD0731}"/>
              </a:ext>
            </a:extLst>
          </p:cNvPr>
          <p:cNvSpPr>
            <a:spLocks noGrp="1"/>
          </p:cNvSpPr>
          <p:nvPr>
            <p:ph type="subTitle" idx="1"/>
          </p:nvPr>
        </p:nvSpPr>
        <p:spPr/>
        <p:txBody>
          <a:bodyPr/>
          <a:lstStyle/>
          <a:p>
            <a:r>
              <a:rPr lang="de-DE" sz="2400" dirty="0"/>
              <a:t>Ergebnispräsentation</a:t>
            </a:r>
          </a:p>
        </p:txBody>
      </p:sp>
      <p:sp>
        <p:nvSpPr>
          <p:cNvPr id="4" name="Textplatzhalter 3">
            <a:extLst>
              <a:ext uri="{FF2B5EF4-FFF2-40B4-BE49-F238E27FC236}">
                <a16:creationId xmlns:a16="http://schemas.microsoft.com/office/drawing/2014/main" id="{6EE9DDD8-0949-E641-BF3B-0A7380976D10}"/>
              </a:ext>
            </a:extLst>
          </p:cNvPr>
          <p:cNvSpPr>
            <a:spLocks noGrp="1"/>
          </p:cNvSpPr>
          <p:nvPr>
            <p:ph type="body" idx="10"/>
          </p:nvPr>
        </p:nvSpPr>
        <p:spPr/>
        <p:txBody>
          <a:bodyPr/>
          <a:lstStyle/>
          <a:p>
            <a:endParaRPr lang="de-DE"/>
          </a:p>
        </p:txBody>
      </p:sp>
      <p:pic>
        <p:nvPicPr>
          <p:cNvPr id="11" name="Grafik 10">
            <a:extLst>
              <a:ext uri="{FF2B5EF4-FFF2-40B4-BE49-F238E27FC236}">
                <a16:creationId xmlns:a16="http://schemas.microsoft.com/office/drawing/2014/main" id="{864B5768-74AD-483B-9883-E814EAB1F59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179819" y="1881188"/>
            <a:ext cx="4600755" cy="2432728"/>
          </a:xfrm>
          <a:prstGeom prst="rect">
            <a:avLst/>
          </a:prstGeom>
        </p:spPr>
      </p:pic>
      <p:pic>
        <p:nvPicPr>
          <p:cNvPr id="9" name="Grafik 8" descr="Logo Berufsgenossenschaft Handel und Warenlogistik (BGHW)">
            <a:extLst>
              <a:ext uri="{FF2B5EF4-FFF2-40B4-BE49-F238E27FC236}">
                <a16:creationId xmlns:a16="http://schemas.microsoft.com/office/drawing/2014/main" id="{29837C8A-05C0-BD4D-BEC0-B312CEF90FAD}"/>
              </a:ext>
            </a:extLst>
          </p:cNvPr>
          <p:cNvPicPr>
            <a:picLocks noChangeAspect="1"/>
          </p:cNvPicPr>
          <p:nvPr/>
        </p:nvPicPr>
        <p:blipFill>
          <a:blip r:embed="rId3"/>
          <a:stretch>
            <a:fillRect/>
          </a:stretch>
        </p:blipFill>
        <p:spPr>
          <a:xfrm>
            <a:off x="263900" y="225425"/>
            <a:ext cx="2355219" cy="737999"/>
          </a:xfrm>
          <a:prstGeom prst="rect">
            <a:avLst/>
          </a:prstGeom>
        </p:spPr>
      </p:pic>
    </p:spTree>
    <p:extLst>
      <p:ext uri="{BB962C8B-B14F-4D97-AF65-F5344CB8AC3E}">
        <p14:creationId xmlns:p14="http://schemas.microsoft.com/office/powerpoint/2010/main" val="4185892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63B8F0-C170-410A-871B-1729EB5BD60A}"/>
              </a:ext>
            </a:extLst>
          </p:cNvPr>
          <p:cNvSpPr>
            <a:spLocks noGrp="1"/>
          </p:cNvSpPr>
          <p:nvPr>
            <p:ph type="title"/>
          </p:nvPr>
        </p:nvSpPr>
        <p:spPr/>
        <p:txBody>
          <a:bodyPr/>
          <a:lstStyle/>
          <a:p>
            <a:r>
              <a:rPr lang="de-DE" altLang="de-DE" dirty="0" err="1"/>
              <a:t>PegA</a:t>
            </a:r>
            <a:r>
              <a:rPr lang="de-DE" altLang="de-DE" dirty="0"/>
              <a:t>-Expertencheck: Ergebnis-Grafik für die Tätigkeit</a:t>
            </a:r>
            <a:endParaRPr lang="de-DE" dirty="0"/>
          </a:p>
        </p:txBody>
      </p:sp>
      <p:pic>
        <p:nvPicPr>
          <p:cNvPr id="5" name="Picture 10" descr="Exemplarische Ergebnis-Grafik für ein fiktives Unternehmen und einen fiktiven Arbeitsbereich. Die Auswertung zu den 16 PegA-Aspekten ist als Liniendiagramm vor einem farbigen Hintergrund dargestellt. Die Farben geben optisch eine grobe Orientierung, ob kein Handlungsbedarf hinsichtlich des einzelnen Aspekts besteht (grün), Handlungsbedarf (gelb) oder dringender Handlungsbedarf (rot).">
            <a:extLst>
              <a:ext uri="{FF2B5EF4-FFF2-40B4-BE49-F238E27FC236}">
                <a16:creationId xmlns:a16="http://schemas.microsoft.com/office/drawing/2014/main" id="{DC399CD9-A582-43A6-A70F-6DDA396E65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911" y="1675589"/>
            <a:ext cx="6480175" cy="451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feld 1">
            <a:extLst>
              <a:ext uri="{FF2B5EF4-FFF2-40B4-BE49-F238E27FC236}">
                <a16:creationId xmlns:a16="http://schemas.microsoft.com/office/drawing/2014/main" id="{A80C7229-0AFB-4518-B532-A0B581134FB9}"/>
              </a:ext>
            </a:extLst>
          </p:cNvPr>
          <p:cNvSpPr txBox="1">
            <a:spLocks noChangeArrowheads="1"/>
          </p:cNvSpPr>
          <p:nvPr/>
        </p:nvSpPr>
        <p:spPr bwMode="auto">
          <a:xfrm>
            <a:off x="3517048" y="291306"/>
            <a:ext cx="4824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defRPr sz="2100">
                <a:solidFill>
                  <a:schemeClr val="bg2"/>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100">
                <a:solidFill>
                  <a:schemeClr val="bg2"/>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2100">
                <a:solidFill>
                  <a:schemeClr val="bg2"/>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1700">
                <a:solidFill>
                  <a:schemeClr val="bg2"/>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1700">
                <a:solidFill>
                  <a:schemeClr val="bg2"/>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700">
                <a:solidFill>
                  <a:schemeClr val="bg2"/>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700">
                <a:solidFill>
                  <a:schemeClr val="bg2"/>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700">
                <a:solidFill>
                  <a:schemeClr val="bg2"/>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700">
                <a:solidFill>
                  <a:schemeClr val="bg2"/>
                </a:solidFill>
                <a:latin typeface="Arial" panose="020B0604020202020204" pitchFamily="34" charset="0"/>
              </a:defRPr>
            </a:lvl9pPr>
          </a:lstStyle>
          <a:p>
            <a:pPr eaLnBrk="1" hangingPunct="1">
              <a:spcBef>
                <a:spcPct val="0"/>
              </a:spcBef>
              <a:buFontTx/>
              <a:buNone/>
            </a:pPr>
            <a:r>
              <a:rPr lang="de-DE" altLang="de-DE" sz="1800" b="1" i="1" dirty="0">
                <a:solidFill>
                  <a:srgbClr val="9933FF"/>
                </a:solidFill>
              </a:rPr>
              <a:t>Beispieldaten! Bitte individuell anpassen!</a:t>
            </a:r>
          </a:p>
        </p:txBody>
      </p:sp>
    </p:spTree>
    <p:extLst>
      <p:ext uri="{BB962C8B-B14F-4D97-AF65-F5344CB8AC3E}">
        <p14:creationId xmlns:p14="http://schemas.microsoft.com/office/powerpoint/2010/main" val="3299748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CA2778-CE9C-4FE4-BC8B-BF1D4B1377A5}"/>
              </a:ext>
            </a:extLst>
          </p:cNvPr>
          <p:cNvSpPr>
            <a:spLocks noGrp="1"/>
          </p:cNvSpPr>
          <p:nvPr>
            <p:ph type="title"/>
          </p:nvPr>
        </p:nvSpPr>
        <p:spPr/>
        <p:txBody>
          <a:bodyPr/>
          <a:lstStyle/>
          <a:p>
            <a:r>
              <a:rPr lang="de-DE" altLang="de-DE" dirty="0"/>
              <a:t>Tätigkeit XY: Ergebnisse im Überblick</a:t>
            </a:r>
            <a:endParaRPr lang="de-DE" dirty="0"/>
          </a:p>
        </p:txBody>
      </p:sp>
      <p:pic>
        <p:nvPicPr>
          <p:cNvPr id="11" name="Grafik 10" descr="Exemplarische Auswertung zu den 16 PegA-Aspekten: Pro Aspekt ist der erreichte Mittelwert angegeben inkl. farbiger Hinterlegung (grün = kein Handlungsbedarf, gelb = Handlungsbedarf, rot = dringender Handlungsbedarf).">
            <a:extLst>
              <a:ext uri="{FF2B5EF4-FFF2-40B4-BE49-F238E27FC236}">
                <a16:creationId xmlns:a16="http://schemas.microsoft.com/office/drawing/2014/main" id="{5370560F-2E3A-485D-A720-19636F87E5EF}"/>
              </a:ext>
            </a:extLst>
          </p:cNvPr>
          <p:cNvPicPr>
            <a:picLocks noChangeAspect="1"/>
          </p:cNvPicPr>
          <p:nvPr/>
        </p:nvPicPr>
        <p:blipFill>
          <a:blip r:embed="rId3"/>
          <a:stretch>
            <a:fillRect/>
          </a:stretch>
        </p:blipFill>
        <p:spPr>
          <a:xfrm>
            <a:off x="39099" y="2749196"/>
            <a:ext cx="12113802" cy="2310584"/>
          </a:xfrm>
          <a:prstGeom prst="rect">
            <a:avLst/>
          </a:prstGeom>
        </p:spPr>
      </p:pic>
      <p:sp>
        <p:nvSpPr>
          <p:cNvPr id="4" name="Textfeld 1">
            <a:extLst>
              <a:ext uri="{FF2B5EF4-FFF2-40B4-BE49-F238E27FC236}">
                <a16:creationId xmlns:a16="http://schemas.microsoft.com/office/drawing/2014/main" id="{C14C8412-1C1A-4BE7-8C58-CE6F62B221AB}"/>
              </a:ext>
            </a:extLst>
          </p:cNvPr>
          <p:cNvSpPr txBox="1">
            <a:spLocks noChangeArrowheads="1"/>
          </p:cNvSpPr>
          <p:nvPr/>
        </p:nvSpPr>
        <p:spPr bwMode="auto">
          <a:xfrm>
            <a:off x="3517048" y="291306"/>
            <a:ext cx="4824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defRPr sz="2100">
                <a:solidFill>
                  <a:schemeClr val="bg2"/>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100">
                <a:solidFill>
                  <a:schemeClr val="bg2"/>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2100">
                <a:solidFill>
                  <a:schemeClr val="bg2"/>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1700">
                <a:solidFill>
                  <a:schemeClr val="bg2"/>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1700">
                <a:solidFill>
                  <a:schemeClr val="bg2"/>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700">
                <a:solidFill>
                  <a:schemeClr val="bg2"/>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700">
                <a:solidFill>
                  <a:schemeClr val="bg2"/>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700">
                <a:solidFill>
                  <a:schemeClr val="bg2"/>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700">
                <a:solidFill>
                  <a:schemeClr val="bg2"/>
                </a:solidFill>
                <a:latin typeface="Arial" panose="020B0604020202020204" pitchFamily="34" charset="0"/>
              </a:defRPr>
            </a:lvl9pPr>
          </a:lstStyle>
          <a:p>
            <a:pPr eaLnBrk="1" hangingPunct="1">
              <a:spcBef>
                <a:spcPct val="0"/>
              </a:spcBef>
              <a:buFontTx/>
              <a:buNone/>
            </a:pPr>
            <a:r>
              <a:rPr lang="de-DE" altLang="de-DE" sz="1800" b="1" i="1" dirty="0">
                <a:solidFill>
                  <a:srgbClr val="9933FF"/>
                </a:solidFill>
              </a:rPr>
              <a:t>Beispieldaten! Bitte individuell anpassen!</a:t>
            </a:r>
          </a:p>
        </p:txBody>
      </p:sp>
    </p:spTree>
    <p:extLst>
      <p:ext uri="{BB962C8B-B14F-4D97-AF65-F5344CB8AC3E}">
        <p14:creationId xmlns:p14="http://schemas.microsoft.com/office/powerpoint/2010/main" val="577984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34109A-7A0C-4ABB-9D4A-F166E783B9BB}"/>
              </a:ext>
            </a:extLst>
          </p:cNvPr>
          <p:cNvSpPr>
            <a:spLocks noGrp="1"/>
          </p:cNvSpPr>
          <p:nvPr>
            <p:ph type="title"/>
          </p:nvPr>
        </p:nvSpPr>
        <p:spPr/>
        <p:txBody>
          <a:bodyPr/>
          <a:lstStyle/>
          <a:p>
            <a:r>
              <a:rPr lang="de-DE" altLang="de-DE" dirty="0" err="1"/>
              <a:t>PegA</a:t>
            </a:r>
            <a:r>
              <a:rPr lang="de-DE" altLang="de-DE" dirty="0"/>
              <a:t>-Expertencheck: Ergebnisse für Tätigkeit XY</a:t>
            </a:r>
            <a:endParaRPr lang="de-DE" dirty="0"/>
          </a:p>
        </p:txBody>
      </p:sp>
      <p:graphicFrame>
        <p:nvGraphicFramePr>
          <p:cNvPr id="5" name="Inhaltsplatzhalter 4">
            <a:extLst>
              <a:ext uri="{FF2B5EF4-FFF2-40B4-BE49-F238E27FC236}">
                <a16:creationId xmlns:a16="http://schemas.microsoft.com/office/drawing/2014/main" id="{DC793209-A5B2-40D0-8908-DFAFD0BC4582}"/>
              </a:ext>
            </a:extLst>
          </p:cNvPr>
          <p:cNvGraphicFramePr>
            <a:graphicFrameLocks noGrp="1"/>
          </p:cNvGraphicFramePr>
          <p:nvPr>
            <p:ph idx="1"/>
            <p:extLst>
              <p:ext uri="{D42A27DB-BD31-4B8C-83A1-F6EECF244321}">
                <p14:modId xmlns:p14="http://schemas.microsoft.com/office/powerpoint/2010/main" val="1557196454"/>
              </p:ext>
            </p:extLst>
          </p:nvPr>
        </p:nvGraphicFramePr>
        <p:xfrm>
          <a:off x="874713" y="1881188"/>
          <a:ext cx="10442576" cy="2123452"/>
        </p:xfrm>
        <a:graphic>
          <a:graphicData uri="http://schemas.openxmlformats.org/drawingml/2006/table">
            <a:tbl>
              <a:tblPr firstRow="1" bandRow="1">
                <a:tableStyleId>{5C22544A-7EE6-4342-B048-85BDC9FD1C3A}</a:tableStyleId>
              </a:tblPr>
              <a:tblGrid>
                <a:gridCol w="3585775">
                  <a:extLst>
                    <a:ext uri="{9D8B030D-6E8A-4147-A177-3AD203B41FA5}">
                      <a16:colId xmlns:a16="http://schemas.microsoft.com/office/drawing/2014/main" val="301920666"/>
                    </a:ext>
                  </a:extLst>
                </a:gridCol>
                <a:gridCol w="6856801">
                  <a:extLst>
                    <a:ext uri="{9D8B030D-6E8A-4147-A177-3AD203B41FA5}">
                      <a16:colId xmlns:a16="http://schemas.microsoft.com/office/drawing/2014/main" val="1075290649"/>
                    </a:ext>
                  </a:extLst>
                </a:gridCol>
              </a:tblGrid>
              <a:tr h="370840">
                <a:tc>
                  <a:txBody>
                    <a:bodyPr/>
                    <a:lstStyle/>
                    <a:p>
                      <a:r>
                        <a:rPr lang="de-DE" dirty="0"/>
                        <a:t>Standort:</a:t>
                      </a:r>
                    </a:p>
                  </a:txBody>
                  <a:tcPr/>
                </a:tc>
                <a:tc>
                  <a:txBody>
                    <a:bodyPr/>
                    <a:lstStyle/>
                    <a:p>
                      <a:r>
                        <a:rPr lang="de-DE" dirty="0"/>
                        <a:t>Bonn</a:t>
                      </a:r>
                    </a:p>
                  </a:txBody>
                  <a:tcPr/>
                </a:tc>
                <a:extLst>
                  <a:ext uri="{0D108BD9-81ED-4DB2-BD59-A6C34878D82A}">
                    <a16:rowId xmlns:a16="http://schemas.microsoft.com/office/drawing/2014/main" val="1775455388"/>
                  </a:ext>
                </a:extLst>
              </a:tr>
              <a:tr h="370840">
                <a:tc>
                  <a:txBody>
                    <a:bodyPr/>
                    <a:lstStyle/>
                    <a:p>
                      <a:r>
                        <a:rPr lang="de-DE" sz="1800" dirty="0"/>
                        <a:t>Tätigkeit:</a:t>
                      </a:r>
                    </a:p>
                  </a:txBody>
                  <a:tcPr marT="45726" marB="45726"/>
                </a:tc>
                <a:tc>
                  <a:txBody>
                    <a:bodyPr/>
                    <a:lstStyle/>
                    <a:p>
                      <a:r>
                        <a:rPr lang="de-DE" sz="1800" dirty="0"/>
                        <a:t>Kundenberatung</a:t>
                      </a:r>
                    </a:p>
                  </a:txBody>
                  <a:tcPr marT="45726" marB="45726"/>
                </a:tc>
                <a:extLst>
                  <a:ext uri="{0D108BD9-81ED-4DB2-BD59-A6C34878D82A}">
                    <a16:rowId xmlns:a16="http://schemas.microsoft.com/office/drawing/2014/main" val="3454022173"/>
                  </a:ext>
                </a:extLst>
              </a:tr>
              <a:tr h="370840">
                <a:tc>
                  <a:txBody>
                    <a:bodyPr/>
                    <a:lstStyle/>
                    <a:p>
                      <a:r>
                        <a:rPr lang="de-DE" sz="1800" dirty="0"/>
                        <a:t>Tätigkeitsbeschreibung:</a:t>
                      </a:r>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dirty="0"/>
                        <a:t>Kundeninformation, Bestellannahme</a:t>
                      </a:r>
                      <a:r>
                        <a:rPr lang="de-DE" sz="1800" baseline="0" dirty="0"/>
                        <a:t> und</a:t>
                      </a:r>
                      <a:r>
                        <a:rPr lang="de-DE" sz="1800" dirty="0"/>
                        <a:t> Reklamationen (telefonisch und persönlich)</a:t>
                      </a:r>
                    </a:p>
                  </a:txBody>
                  <a:tcPr marT="45726" marB="45726"/>
                </a:tc>
                <a:extLst>
                  <a:ext uri="{0D108BD9-81ED-4DB2-BD59-A6C34878D82A}">
                    <a16:rowId xmlns:a16="http://schemas.microsoft.com/office/drawing/2014/main" val="3371390709"/>
                  </a:ext>
                </a:extLst>
              </a:tr>
              <a:tr h="370840">
                <a:tc>
                  <a:txBody>
                    <a:bodyPr/>
                    <a:lstStyle/>
                    <a:p>
                      <a:r>
                        <a:rPr lang="de-DE" sz="1800" dirty="0"/>
                        <a:t>Dokumentenanalyse:</a:t>
                      </a:r>
                    </a:p>
                  </a:txBody>
                  <a:tcPr marT="45726" marB="4572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12.09.2019 durch R. Bergmann</a:t>
                      </a:r>
                    </a:p>
                  </a:txBody>
                  <a:tcPr marT="45726" marB="45726"/>
                </a:tc>
                <a:extLst>
                  <a:ext uri="{0D108BD9-81ED-4DB2-BD59-A6C34878D82A}">
                    <a16:rowId xmlns:a16="http://schemas.microsoft.com/office/drawing/2014/main" val="951505804"/>
                  </a:ext>
                </a:extLst>
              </a:tr>
              <a:tr h="370840">
                <a:tc>
                  <a:txBody>
                    <a:bodyPr/>
                    <a:lstStyle/>
                    <a:p>
                      <a:r>
                        <a:rPr lang="de-DE" sz="1800" dirty="0"/>
                        <a:t>Begehung:</a:t>
                      </a:r>
                    </a:p>
                  </a:txBody>
                  <a:tcPr marT="45726" marB="4572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11.10.2019,</a:t>
                      </a:r>
                      <a:r>
                        <a:rPr lang="de-DE" sz="1800" baseline="0" dirty="0"/>
                        <a:t> 15.00 Uhr durch </a:t>
                      </a:r>
                      <a:r>
                        <a:rPr lang="de-DE" sz="1800" dirty="0"/>
                        <a:t>M.</a:t>
                      </a:r>
                      <a:r>
                        <a:rPr lang="de-DE" sz="1800" baseline="0" dirty="0"/>
                        <a:t> </a:t>
                      </a:r>
                      <a:r>
                        <a:rPr lang="de-DE" sz="1800" dirty="0"/>
                        <a:t>Lenz</a:t>
                      </a:r>
                    </a:p>
                  </a:txBody>
                  <a:tcPr marT="45726" marB="45726"/>
                </a:tc>
                <a:extLst>
                  <a:ext uri="{0D108BD9-81ED-4DB2-BD59-A6C34878D82A}">
                    <a16:rowId xmlns:a16="http://schemas.microsoft.com/office/drawing/2014/main" val="144057222"/>
                  </a:ext>
                </a:extLst>
              </a:tr>
            </a:tbl>
          </a:graphicData>
        </a:graphic>
      </p:graphicFrame>
      <p:sp>
        <p:nvSpPr>
          <p:cNvPr id="4" name="Textfeld 1">
            <a:extLst>
              <a:ext uri="{FF2B5EF4-FFF2-40B4-BE49-F238E27FC236}">
                <a16:creationId xmlns:a16="http://schemas.microsoft.com/office/drawing/2014/main" id="{1EA37423-5866-4E10-92CB-88BC46BE3876}"/>
              </a:ext>
            </a:extLst>
          </p:cNvPr>
          <p:cNvSpPr txBox="1">
            <a:spLocks noChangeArrowheads="1"/>
          </p:cNvSpPr>
          <p:nvPr/>
        </p:nvSpPr>
        <p:spPr bwMode="auto">
          <a:xfrm>
            <a:off x="3517048" y="291306"/>
            <a:ext cx="4824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defRPr sz="2100">
                <a:solidFill>
                  <a:schemeClr val="bg2"/>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100">
                <a:solidFill>
                  <a:schemeClr val="bg2"/>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2100">
                <a:solidFill>
                  <a:schemeClr val="bg2"/>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1700">
                <a:solidFill>
                  <a:schemeClr val="bg2"/>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1700">
                <a:solidFill>
                  <a:schemeClr val="bg2"/>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700">
                <a:solidFill>
                  <a:schemeClr val="bg2"/>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700">
                <a:solidFill>
                  <a:schemeClr val="bg2"/>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700">
                <a:solidFill>
                  <a:schemeClr val="bg2"/>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700">
                <a:solidFill>
                  <a:schemeClr val="bg2"/>
                </a:solidFill>
                <a:latin typeface="Arial" panose="020B0604020202020204" pitchFamily="34" charset="0"/>
              </a:defRPr>
            </a:lvl9pPr>
          </a:lstStyle>
          <a:p>
            <a:pPr eaLnBrk="1" hangingPunct="1">
              <a:spcBef>
                <a:spcPct val="0"/>
              </a:spcBef>
              <a:buFontTx/>
              <a:buNone/>
            </a:pPr>
            <a:r>
              <a:rPr lang="de-DE" altLang="de-DE" sz="1800" b="1" i="1" dirty="0">
                <a:solidFill>
                  <a:srgbClr val="9933FF"/>
                </a:solidFill>
              </a:rPr>
              <a:t>Beispieldaten! Bitte individuell anpassen!</a:t>
            </a:r>
          </a:p>
        </p:txBody>
      </p:sp>
    </p:spTree>
    <p:extLst>
      <p:ext uri="{BB962C8B-B14F-4D97-AF65-F5344CB8AC3E}">
        <p14:creationId xmlns:p14="http://schemas.microsoft.com/office/powerpoint/2010/main" val="2362113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8FA139-A53F-4317-8D3A-9286511A6D9A}"/>
              </a:ext>
            </a:extLst>
          </p:cNvPr>
          <p:cNvSpPr>
            <a:spLocks noGrp="1"/>
          </p:cNvSpPr>
          <p:nvPr>
            <p:ph type="title"/>
          </p:nvPr>
        </p:nvSpPr>
        <p:spPr/>
        <p:txBody>
          <a:bodyPr/>
          <a:lstStyle/>
          <a:p>
            <a:r>
              <a:rPr lang="de-DE" altLang="de-DE" dirty="0" err="1"/>
              <a:t>PegA</a:t>
            </a:r>
            <a:r>
              <a:rPr lang="de-DE" altLang="de-DE" dirty="0"/>
              <a:t>-Expertencheck, Tätigkeit XY: Detailergebnisse</a:t>
            </a:r>
            <a:endParaRPr lang="de-DE" dirty="0"/>
          </a:p>
        </p:txBody>
      </p:sp>
      <p:sp>
        <p:nvSpPr>
          <p:cNvPr id="3" name="Inhaltsplatzhalter 2">
            <a:extLst>
              <a:ext uri="{FF2B5EF4-FFF2-40B4-BE49-F238E27FC236}">
                <a16:creationId xmlns:a16="http://schemas.microsoft.com/office/drawing/2014/main" id="{94DB089C-BE33-4C75-B771-3AE12DFFDD5D}"/>
              </a:ext>
            </a:extLst>
          </p:cNvPr>
          <p:cNvSpPr>
            <a:spLocks noGrp="1"/>
          </p:cNvSpPr>
          <p:nvPr>
            <p:ph idx="1"/>
          </p:nvPr>
        </p:nvSpPr>
        <p:spPr/>
        <p:txBody>
          <a:bodyPr/>
          <a:lstStyle/>
          <a:p>
            <a:pPr marL="0" indent="0">
              <a:buNone/>
            </a:pPr>
            <a:r>
              <a:rPr lang="de-DE" altLang="de-DE" i="1" dirty="0">
                <a:solidFill>
                  <a:srgbClr val="9933FF"/>
                </a:solidFill>
              </a:rPr>
              <a:t>Zur Präsentation eignet sich z. B. eine übersichtsartige Darstellung wie auf den Folgefolien. </a:t>
            </a:r>
          </a:p>
          <a:p>
            <a:pPr marL="0" indent="0">
              <a:buNone/>
            </a:pPr>
            <a:r>
              <a:rPr lang="de-DE" altLang="de-DE" i="1" dirty="0">
                <a:solidFill>
                  <a:srgbClr val="9933FF"/>
                </a:solidFill>
              </a:rPr>
              <a:t>Je nach Ziel und Zielgruppe können Sie den Teilnehmerinnen und Teilnehmern der Ergebnispräsentation auch die detaillierte „Ergebnis-Zusammenfassung“ aus der Auswertungsdatei als Ausdruck zur Verfügung stellen. Hier sind alle Fragen und Antworten, Auswertungen sowie Anmerkungen zusammengefasst. Dieser Ausdruck bietet eine gute Basis für die intensive Auseinandersetzung mit den Ergebnissen.</a:t>
            </a:r>
            <a:endParaRPr lang="de-DE" altLang="de-DE" b="1" i="1" dirty="0">
              <a:solidFill>
                <a:srgbClr val="9933FF"/>
              </a:solidFill>
            </a:endParaRPr>
          </a:p>
        </p:txBody>
      </p:sp>
    </p:spTree>
    <p:extLst>
      <p:ext uri="{BB962C8B-B14F-4D97-AF65-F5344CB8AC3E}">
        <p14:creationId xmlns:p14="http://schemas.microsoft.com/office/powerpoint/2010/main" val="2194292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A8B7F2-3B29-4E56-B099-795DADCD2349}"/>
              </a:ext>
            </a:extLst>
          </p:cNvPr>
          <p:cNvSpPr>
            <a:spLocks noGrp="1"/>
          </p:cNvSpPr>
          <p:nvPr>
            <p:ph type="title"/>
          </p:nvPr>
        </p:nvSpPr>
        <p:spPr/>
        <p:txBody>
          <a:bodyPr/>
          <a:lstStyle/>
          <a:p>
            <a:r>
              <a:rPr lang="de-DE" altLang="de-DE" dirty="0"/>
              <a:t>Tätigkeit XY: Detailergebnisse – Ressourcen</a:t>
            </a:r>
            <a:endParaRPr lang="de-DE" dirty="0"/>
          </a:p>
        </p:txBody>
      </p:sp>
      <p:pic>
        <p:nvPicPr>
          <p:cNvPr id="7" name="Grafik 6" descr="Hand zeigt &quot;Daumen hoch&quot; mit der Botschaft &quot;Ressource, kein Handlungsbedarf&quot;">
            <a:extLst>
              <a:ext uri="{FF2B5EF4-FFF2-40B4-BE49-F238E27FC236}">
                <a16:creationId xmlns:a16="http://schemas.microsoft.com/office/drawing/2014/main" id="{056642AC-92E8-4D0F-9669-914713260878}"/>
              </a:ext>
            </a:extLst>
          </p:cNvPr>
          <p:cNvPicPr>
            <a:picLocks noChangeAspect="1"/>
          </p:cNvPicPr>
          <p:nvPr/>
        </p:nvPicPr>
        <p:blipFill>
          <a:blip r:embed="rId2"/>
          <a:stretch>
            <a:fillRect/>
          </a:stretch>
        </p:blipFill>
        <p:spPr>
          <a:xfrm>
            <a:off x="773963" y="1681165"/>
            <a:ext cx="2627604" cy="3889585"/>
          </a:xfrm>
          <a:prstGeom prst="rect">
            <a:avLst/>
          </a:prstGeom>
        </p:spPr>
      </p:pic>
      <p:sp>
        <p:nvSpPr>
          <p:cNvPr id="3" name="Inhaltsplatzhalter 2">
            <a:extLst>
              <a:ext uri="{FF2B5EF4-FFF2-40B4-BE49-F238E27FC236}">
                <a16:creationId xmlns:a16="http://schemas.microsoft.com/office/drawing/2014/main" id="{CA332507-1F9B-4E15-836C-63D9E38D2E3B}"/>
              </a:ext>
            </a:extLst>
          </p:cNvPr>
          <p:cNvSpPr>
            <a:spLocks noGrp="1"/>
          </p:cNvSpPr>
          <p:nvPr>
            <p:ph idx="1"/>
          </p:nvPr>
        </p:nvSpPr>
        <p:spPr>
          <a:xfrm>
            <a:off x="3803904" y="1881188"/>
            <a:ext cx="7488000" cy="4068762"/>
          </a:xfrm>
        </p:spPr>
        <p:txBody>
          <a:bodyPr/>
          <a:lstStyle/>
          <a:p>
            <a:pPr marL="0" indent="0">
              <a:buFont typeface="Arial" charset="0"/>
              <a:buNone/>
              <a:defRPr/>
            </a:pPr>
            <a:r>
              <a:rPr lang="de-DE" dirty="0"/>
              <a:t>Folgende </a:t>
            </a:r>
            <a:r>
              <a:rPr lang="de-DE" altLang="de-DE" dirty="0"/>
              <a:t>Arbeitsbedingungen werden im Mittel sehr positiv bewertet:</a:t>
            </a:r>
          </a:p>
          <a:p>
            <a:pPr marL="285750" indent="-285750">
              <a:buClr>
                <a:srgbClr val="00B050"/>
              </a:buClr>
              <a:buFont typeface="Wingdings" panose="05000000000000000000" pitchFamily="2" charset="2"/>
              <a:buChar char="§"/>
              <a:defRPr/>
            </a:pPr>
            <a:r>
              <a:rPr lang="de-DE" dirty="0"/>
              <a:t>Vollständigkeit der Tätigkeit</a:t>
            </a:r>
          </a:p>
          <a:p>
            <a:pPr marL="285750" indent="-285750">
              <a:buClr>
                <a:srgbClr val="00B050"/>
              </a:buClr>
              <a:buFont typeface="Wingdings" panose="05000000000000000000" pitchFamily="2" charset="2"/>
              <a:buChar char="§"/>
              <a:defRPr/>
            </a:pPr>
            <a:r>
              <a:rPr lang="de-DE" dirty="0"/>
              <a:t>Handlungsspielraum</a:t>
            </a:r>
          </a:p>
          <a:p>
            <a:pPr marL="285750" indent="-285750">
              <a:buClr>
                <a:srgbClr val="00B050"/>
              </a:buClr>
              <a:buFont typeface="Wingdings" panose="05000000000000000000" pitchFamily="2" charset="2"/>
              <a:buChar char="§"/>
              <a:defRPr/>
            </a:pPr>
            <a:r>
              <a:rPr lang="de-DE" dirty="0"/>
              <a:t>Qualifikation</a:t>
            </a:r>
          </a:p>
          <a:p>
            <a:pPr marL="285750" indent="-285750">
              <a:buClr>
                <a:srgbClr val="00B050"/>
              </a:buClr>
              <a:buFont typeface="Wingdings" panose="05000000000000000000" pitchFamily="2" charset="2"/>
              <a:buChar char="§"/>
              <a:defRPr/>
            </a:pPr>
            <a:r>
              <a:rPr lang="de-DE" dirty="0"/>
              <a:t>Kolleginnen und Kollegen</a:t>
            </a:r>
          </a:p>
          <a:p>
            <a:pPr marL="285750" indent="-285750">
              <a:buClr>
                <a:srgbClr val="00B050"/>
              </a:buClr>
              <a:buFont typeface="Wingdings" panose="05000000000000000000" pitchFamily="2" charset="2"/>
              <a:buChar char="§"/>
              <a:defRPr/>
            </a:pPr>
            <a:r>
              <a:rPr lang="de-DE" dirty="0"/>
              <a:t>Physikalische und chemische Faktoren</a:t>
            </a:r>
          </a:p>
          <a:p>
            <a:pPr marL="285750" indent="-285750">
              <a:buClr>
                <a:srgbClr val="00B050"/>
              </a:buClr>
              <a:buFont typeface="Wingdings" panose="05000000000000000000" pitchFamily="2" charset="2"/>
              <a:buChar char="§"/>
              <a:defRPr/>
            </a:pPr>
            <a:r>
              <a:rPr lang="de-DE" dirty="0"/>
              <a:t>Arbeitsplatz- und Informationsgestaltung</a:t>
            </a:r>
          </a:p>
          <a:p>
            <a:pPr marL="285750" indent="-285750">
              <a:buClr>
                <a:srgbClr val="00B050"/>
              </a:buClr>
              <a:buFont typeface="Wingdings" panose="05000000000000000000" pitchFamily="2" charset="2"/>
              <a:buChar char="§"/>
              <a:defRPr/>
            </a:pPr>
            <a:r>
              <a:rPr lang="de-DE" dirty="0"/>
              <a:t>Physische Faktoren</a:t>
            </a:r>
          </a:p>
        </p:txBody>
      </p:sp>
      <p:sp>
        <p:nvSpPr>
          <p:cNvPr id="8" name="Textfeld 1">
            <a:extLst>
              <a:ext uri="{FF2B5EF4-FFF2-40B4-BE49-F238E27FC236}">
                <a16:creationId xmlns:a16="http://schemas.microsoft.com/office/drawing/2014/main" id="{4283941A-877B-45DE-B77C-40A7E65B7355}"/>
              </a:ext>
            </a:extLst>
          </p:cNvPr>
          <p:cNvSpPr txBox="1">
            <a:spLocks noChangeArrowheads="1"/>
          </p:cNvSpPr>
          <p:nvPr/>
        </p:nvSpPr>
        <p:spPr bwMode="auto">
          <a:xfrm>
            <a:off x="3517048" y="291306"/>
            <a:ext cx="4824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defRPr sz="2100">
                <a:solidFill>
                  <a:schemeClr val="bg2"/>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100">
                <a:solidFill>
                  <a:schemeClr val="bg2"/>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2100">
                <a:solidFill>
                  <a:schemeClr val="bg2"/>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1700">
                <a:solidFill>
                  <a:schemeClr val="bg2"/>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1700">
                <a:solidFill>
                  <a:schemeClr val="bg2"/>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700">
                <a:solidFill>
                  <a:schemeClr val="bg2"/>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700">
                <a:solidFill>
                  <a:schemeClr val="bg2"/>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700">
                <a:solidFill>
                  <a:schemeClr val="bg2"/>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700">
                <a:solidFill>
                  <a:schemeClr val="bg2"/>
                </a:solidFill>
                <a:latin typeface="Arial" panose="020B0604020202020204" pitchFamily="34" charset="0"/>
              </a:defRPr>
            </a:lvl9pPr>
          </a:lstStyle>
          <a:p>
            <a:pPr eaLnBrk="1" hangingPunct="1">
              <a:spcBef>
                <a:spcPct val="0"/>
              </a:spcBef>
              <a:buFontTx/>
              <a:buNone/>
            </a:pPr>
            <a:r>
              <a:rPr lang="de-DE" altLang="de-DE" sz="1800" b="1" i="1" dirty="0">
                <a:solidFill>
                  <a:srgbClr val="9933FF"/>
                </a:solidFill>
              </a:rPr>
              <a:t>Beispieldaten! Bitte individuell anpassen!</a:t>
            </a:r>
          </a:p>
        </p:txBody>
      </p:sp>
    </p:spTree>
    <p:extLst>
      <p:ext uri="{BB962C8B-B14F-4D97-AF65-F5344CB8AC3E}">
        <p14:creationId xmlns:p14="http://schemas.microsoft.com/office/powerpoint/2010/main" val="2203595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E0B175-6F35-40A7-80CC-64DB235D3775}"/>
              </a:ext>
            </a:extLst>
          </p:cNvPr>
          <p:cNvSpPr>
            <a:spLocks noGrp="1"/>
          </p:cNvSpPr>
          <p:nvPr>
            <p:ph type="title"/>
          </p:nvPr>
        </p:nvSpPr>
        <p:spPr/>
        <p:txBody>
          <a:bodyPr/>
          <a:lstStyle/>
          <a:p>
            <a:r>
              <a:rPr lang="de-DE" altLang="de-DE" dirty="0"/>
              <a:t>Tätigkeit XY: Detailergebnisse – Handlungsbedarfe</a:t>
            </a:r>
            <a:endParaRPr lang="de-DE" dirty="0"/>
          </a:p>
        </p:txBody>
      </p:sp>
      <p:pic>
        <p:nvPicPr>
          <p:cNvPr id="10" name="Grafik 9" descr="Hand zeigt einen Daumen in eher horizontaler Position mit der Botschaft &quot;Handlungsbedarf&quot;">
            <a:extLst>
              <a:ext uri="{FF2B5EF4-FFF2-40B4-BE49-F238E27FC236}">
                <a16:creationId xmlns:a16="http://schemas.microsoft.com/office/drawing/2014/main" id="{2007A8B9-7670-442F-B378-3ED35CC3ABA0}"/>
              </a:ext>
            </a:extLst>
          </p:cNvPr>
          <p:cNvPicPr>
            <a:picLocks noChangeAspect="1"/>
          </p:cNvPicPr>
          <p:nvPr/>
        </p:nvPicPr>
        <p:blipFill>
          <a:blip r:embed="rId2"/>
          <a:stretch>
            <a:fillRect/>
          </a:stretch>
        </p:blipFill>
        <p:spPr>
          <a:xfrm>
            <a:off x="804093" y="1681165"/>
            <a:ext cx="2712955" cy="3023878"/>
          </a:xfrm>
          <a:prstGeom prst="rect">
            <a:avLst/>
          </a:prstGeom>
        </p:spPr>
      </p:pic>
      <p:sp>
        <p:nvSpPr>
          <p:cNvPr id="5" name="Inhaltsplatzhalter 2">
            <a:extLst>
              <a:ext uri="{FF2B5EF4-FFF2-40B4-BE49-F238E27FC236}">
                <a16:creationId xmlns:a16="http://schemas.microsoft.com/office/drawing/2014/main" id="{5FA744A8-9AAA-4C3E-AA53-75A5C55F5719}"/>
              </a:ext>
            </a:extLst>
          </p:cNvPr>
          <p:cNvSpPr>
            <a:spLocks noGrp="1"/>
          </p:cNvSpPr>
          <p:nvPr>
            <p:ph idx="1"/>
          </p:nvPr>
        </p:nvSpPr>
        <p:spPr>
          <a:xfrm>
            <a:off x="3803904" y="1881188"/>
            <a:ext cx="7488000" cy="4068762"/>
          </a:xfrm>
        </p:spPr>
        <p:txBody>
          <a:bodyPr/>
          <a:lstStyle/>
          <a:p>
            <a:pPr marL="0" indent="0">
              <a:buFont typeface="Arial" charset="0"/>
              <a:buNone/>
              <a:defRPr/>
            </a:pPr>
            <a:r>
              <a:rPr lang="de-DE" dirty="0"/>
              <a:t>Folgende </a:t>
            </a:r>
            <a:r>
              <a:rPr lang="de-DE" altLang="de-DE" dirty="0"/>
              <a:t>Arbeitsbedingungen werden als mittelmäßig gestaltet bewertet:</a:t>
            </a:r>
          </a:p>
          <a:p>
            <a:pPr marL="285750" indent="-285750">
              <a:buClr>
                <a:srgbClr val="CC9900"/>
              </a:buClr>
              <a:buFont typeface="Wingdings" panose="05000000000000000000" pitchFamily="2" charset="2"/>
              <a:buChar char="§"/>
              <a:defRPr/>
            </a:pPr>
            <a:r>
              <a:rPr lang="de-DE" dirty="0"/>
              <a:t>Variabilität (Abwechslungsreichtum)</a:t>
            </a:r>
          </a:p>
          <a:p>
            <a:pPr marL="285750" indent="-285750">
              <a:buClr>
                <a:srgbClr val="CC9900"/>
              </a:buClr>
              <a:buFont typeface="Wingdings" panose="05000000000000000000" pitchFamily="2" charset="2"/>
              <a:buChar char="§"/>
              <a:defRPr/>
            </a:pPr>
            <a:r>
              <a:rPr lang="de-DE" dirty="0"/>
              <a:t>Verantwortung</a:t>
            </a:r>
          </a:p>
          <a:p>
            <a:pPr marL="285750" indent="-285750">
              <a:buClr>
                <a:srgbClr val="CC9900"/>
              </a:buClr>
              <a:buFont typeface="Wingdings" panose="05000000000000000000" pitchFamily="2" charset="2"/>
              <a:buChar char="§"/>
              <a:defRPr/>
            </a:pPr>
            <a:r>
              <a:rPr lang="de-DE" dirty="0"/>
              <a:t>Emotionale Inanspruchnahme</a:t>
            </a:r>
          </a:p>
          <a:p>
            <a:pPr marL="285750" indent="-285750">
              <a:buClr>
                <a:srgbClr val="CC9900"/>
              </a:buClr>
              <a:buFont typeface="Wingdings" panose="05000000000000000000" pitchFamily="2" charset="2"/>
              <a:buChar char="§"/>
              <a:defRPr/>
            </a:pPr>
            <a:r>
              <a:rPr lang="de-DE" dirty="0"/>
              <a:t>Arbeitszeit</a:t>
            </a:r>
          </a:p>
          <a:p>
            <a:pPr marL="285750" indent="-285750">
              <a:buClr>
                <a:srgbClr val="CC9900"/>
              </a:buClr>
              <a:buFont typeface="Wingdings" panose="05000000000000000000" pitchFamily="2" charset="2"/>
              <a:buChar char="§"/>
              <a:defRPr/>
            </a:pPr>
            <a:r>
              <a:rPr lang="de-DE" dirty="0"/>
              <a:t>Arbeitsablauf</a:t>
            </a:r>
          </a:p>
          <a:p>
            <a:pPr marL="285750" indent="-285750">
              <a:buClr>
                <a:srgbClr val="CC9900"/>
              </a:buClr>
              <a:buFont typeface="Wingdings" panose="05000000000000000000" pitchFamily="2" charset="2"/>
              <a:buChar char="§"/>
              <a:defRPr/>
            </a:pPr>
            <a:r>
              <a:rPr lang="de-DE" dirty="0"/>
              <a:t>Kommunikation und Kooperation</a:t>
            </a:r>
          </a:p>
        </p:txBody>
      </p:sp>
      <p:sp>
        <p:nvSpPr>
          <p:cNvPr id="4" name="Textfeld 1">
            <a:extLst>
              <a:ext uri="{FF2B5EF4-FFF2-40B4-BE49-F238E27FC236}">
                <a16:creationId xmlns:a16="http://schemas.microsoft.com/office/drawing/2014/main" id="{B320E0C9-B939-4FF0-81CE-82091F02DE99}"/>
              </a:ext>
            </a:extLst>
          </p:cNvPr>
          <p:cNvSpPr txBox="1">
            <a:spLocks noChangeArrowheads="1"/>
          </p:cNvSpPr>
          <p:nvPr/>
        </p:nvSpPr>
        <p:spPr bwMode="auto">
          <a:xfrm>
            <a:off x="3517048" y="291306"/>
            <a:ext cx="4824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defRPr sz="2100">
                <a:solidFill>
                  <a:schemeClr val="bg2"/>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100">
                <a:solidFill>
                  <a:schemeClr val="bg2"/>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2100">
                <a:solidFill>
                  <a:schemeClr val="bg2"/>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1700">
                <a:solidFill>
                  <a:schemeClr val="bg2"/>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1700">
                <a:solidFill>
                  <a:schemeClr val="bg2"/>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700">
                <a:solidFill>
                  <a:schemeClr val="bg2"/>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700">
                <a:solidFill>
                  <a:schemeClr val="bg2"/>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700">
                <a:solidFill>
                  <a:schemeClr val="bg2"/>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700">
                <a:solidFill>
                  <a:schemeClr val="bg2"/>
                </a:solidFill>
                <a:latin typeface="Arial" panose="020B0604020202020204" pitchFamily="34" charset="0"/>
              </a:defRPr>
            </a:lvl9pPr>
          </a:lstStyle>
          <a:p>
            <a:pPr eaLnBrk="1" hangingPunct="1">
              <a:spcBef>
                <a:spcPct val="0"/>
              </a:spcBef>
              <a:buFontTx/>
              <a:buNone/>
            </a:pPr>
            <a:r>
              <a:rPr lang="de-DE" altLang="de-DE" sz="1800" b="1" i="1" dirty="0">
                <a:solidFill>
                  <a:srgbClr val="9933FF"/>
                </a:solidFill>
              </a:rPr>
              <a:t>Beispieldaten! Bitte individuell anpassen!</a:t>
            </a:r>
          </a:p>
        </p:txBody>
      </p:sp>
    </p:spTree>
    <p:extLst>
      <p:ext uri="{BB962C8B-B14F-4D97-AF65-F5344CB8AC3E}">
        <p14:creationId xmlns:p14="http://schemas.microsoft.com/office/powerpoint/2010/main" val="783012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A99C7-B072-4176-9409-691185349465}"/>
              </a:ext>
            </a:extLst>
          </p:cNvPr>
          <p:cNvSpPr>
            <a:spLocks noGrp="1"/>
          </p:cNvSpPr>
          <p:nvPr>
            <p:ph type="title"/>
          </p:nvPr>
        </p:nvSpPr>
        <p:spPr>
          <a:xfrm>
            <a:off x="874710" y="1160463"/>
            <a:ext cx="10584000" cy="520702"/>
          </a:xfrm>
        </p:spPr>
        <p:txBody>
          <a:bodyPr/>
          <a:lstStyle/>
          <a:p>
            <a:r>
              <a:rPr lang="de-DE" altLang="de-DE" dirty="0"/>
              <a:t>Tätigkeit XY: Detailergebnisse – Dringende Handlungsbedarfe</a:t>
            </a:r>
            <a:endParaRPr lang="de-DE" dirty="0"/>
          </a:p>
        </p:txBody>
      </p:sp>
      <p:pic>
        <p:nvPicPr>
          <p:cNvPr id="10" name="Grafik 9" descr="Hand zeigt einen Daumen nach unten mit der Botschaft &quot;dringender Handlungsbedarf&quot;">
            <a:extLst>
              <a:ext uri="{FF2B5EF4-FFF2-40B4-BE49-F238E27FC236}">
                <a16:creationId xmlns:a16="http://schemas.microsoft.com/office/drawing/2014/main" id="{1FD111C8-50C2-4846-8F84-B5DAA18ABB6C}"/>
              </a:ext>
            </a:extLst>
          </p:cNvPr>
          <p:cNvPicPr>
            <a:picLocks noChangeAspect="1"/>
          </p:cNvPicPr>
          <p:nvPr/>
        </p:nvPicPr>
        <p:blipFill>
          <a:blip r:embed="rId2"/>
          <a:stretch>
            <a:fillRect/>
          </a:stretch>
        </p:blipFill>
        <p:spPr>
          <a:xfrm>
            <a:off x="874711" y="1575677"/>
            <a:ext cx="2627604" cy="3194581"/>
          </a:xfrm>
          <a:prstGeom prst="rect">
            <a:avLst/>
          </a:prstGeom>
        </p:spPr>
      </p:pic>
      <p:sp>
        <p:nvSpPr>
          <p:cNvPr id="5" name="Inhaltsplatzhalter 2">
            <a:extLst>
              <a:ext uri="{FF2B5EF4-FFF2-40B4-BE49-F238E27FC236}">
                <a16:creationId xmlns:a16="http://schemas.microsoft.com/office/drawing/2014/main" id="{308BAD84-F3CA-4187-9787-219D91637610}"/>
              </a:ext>
            </a:extLst>
          </p:cNvPr>
          <p:cNvSpPr>
            <a:spLocks noGrp="1"/>
          </p:cNvSpPr>
          <p:nvPr>
            <p:ph idx="1"/>
          </p:nvPr>
        </p:nvSpPr>
        <p:spPr>
          <a:xfrm>
            <a:off x="3803904" y="1881188"/>
            <a:ext cx="7488000" cy="4068762"/>
          </a:xfrm>
        </p:spPr>
        <p:txBody>
          <a:bodyPr/>
          <a:lstStyle/>
          <a:p>
            <a:pPr marL="0" indent="0">
              <a:buFont typeface="Arial" charset="0"/>
              <a:buNone/>
              <a:defRPr/>
            </a:pPr>
            <a:r>
              <a:rPr lang="de-DE" dirty="0"/>
              <a:t>Folgende </a:t>
            </a:r>
            <a:r>
              <a:rPr lang="de-DE" altLang="de-DE" dirty="0"/>
              <a:t>Arbeitsbedingungen werden als ungünstig oder mangelhaft gestaltet bewertet:</a:t>
            </a:r>
          </a:p>
          <a:p>
            <a:pPr marL="285750" indent="-285750">
              <a:buClr>
                <a:srgbClr val="FF0000"/>
              </a:buClr>
              <a:buFont typeface="Wingdings" panose="05000000000000000000" pitchFamily="2" charset="2"/>
              <a:buChar char="§"/>
              <a:defRPr/>
            </a:pPr>
            <a:r>
              <a:rPr lang="de-DE" dirty="0"/>
              <a:t>Information und Informationsangebot</a:t>
            </a:r>
          </a:p>
          <a:p>
            <a:pPr marL="285750" indent="-285750">
              <a:buClr>
                <a:srgbClr val="FF0000"/>
              </a:buClr>
              <a:buFont typeface="Wingdings" panose="05000000000000000000" pitchFamily="2" charset="2"/>
              <a:buChar char="§"/>
              <a:defRPr/>
            </a:pPr>
            <a:r>
              <a:rPr lang="de-DE" dirty="0"/>
              <a:t>Vorgesetzte</a:t>
            </a:r>
          </a:p>
          <a:p>
            <a:pPr marL="285750" indent="-285750">
              <a:buClr>
                <a:srgbClr val="FF0000"/>
              </a:buClr>
              <a:buFont typeface="Wingdings" panose="05000000000000000000" pitchFamily="2" charset="2"/>
              <a:buChar char="§"/>
              <a:defRPr/>
            </a:pPr>
            <a:r>
              <a:rPr lang="de-DE" dirty="0"/>
              <a:t>Arbeitsmittel</a:t>
            </a:r>
          </a:p>
        </p:txBody>
      </p:sp>
      <p:sp>
        <p:nvSpPr>
          <p:cNvPr id="4" name="Textfeld 1">
            <a:extLst>
              <a:ext uri="{FF2B5EF4-FFF2-40B4-BE49-F238E27FC236}">
                <a16:creationId xmlns:a16="http://schemas.microsoft.com/office/drawing/2014/main" id="{9BF391F5-3DB0-429C-B115-1E89B703F066}"/>
              </a:ext>
            </a:extLst>
          </p:cNvPr>
          <p:cNvSpPr txBox="1">
            <a:spLocks noChangeArrowheads="1"/>
          </p:cNvSpPr>
          <p:nvPr/>
        </p:nvSpPr>
        <p:spPr bwMode="auto">
          <a:xfrm>
            <a:off x="3517048" y="291306"/>
            <a:ext cx="4824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defRPr sz="2100">
                <a:solidFill>
                  <a:schemeClr val="bg2"/>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100">
                <a:solidFill>
                  <a:schemeClr val="bg2"/>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2100">
                <a:solidFill>
                  <a:schemeClr val="bg2"/>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1700">
                <a:solidFill>
                  <a:schemeClr val="bg2"/>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1700">
                <a:solidFill>
                  <a:schemeClr val="bg2"/>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700">
                <a:solidFill>
                  <a:schemeClr val="bg2"/>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700">
                <a:solidFill>
                  <a:schemeClr val="bg2"/>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700">
                <a:solidFill>
                  <a:schemeClr val="bg2"/>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700">
                <a:solidFill>
                  <a:schemeClr val="bg2"/>
                </a:solidFill>
                <a:latin typeface="Arial" panose="020B0604020202020204" pitchFamily="34" charset="0"/>
              </a:defRPr>
            </a:lvl9pPr>
          </a:lstStyle>
          <a:p>
            <a:pPr eaLnBrk="1" hangingPunct="1">
              <a:spcBef>
                <a:spcPct val="0"/>
              </a:spcBef>
              <a:buFontTx/>
              <a:buNone/>
            </a:pPr>
            <a:r>
              <a:rPr lang="de-DE" altLang="de-DE" sz="1800" b="1" i="1" dirty="0">
                <a:solidFill>
                  <a:srgbClr val="9933FF"/>
                </a:solidFill>
              </a:rPr>
              <a:t>Beispieldaten! Bitte individuell anpassen!</a:t>
            </a:r>
          </a:p>
        </p:txBody>
      </p:sp>
    </p:spTree>
    <p:extLst>
      <p:ext uri="{BB962C8B-B14F-4D97-AF65-F5344CB8AC3E}">
        <p14:creationId xmlns:p14="http://schemas.microsoft.com/office/powerpoint/2010/main" val="75099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B2870C-C9DF-4938-87B7-B8E7B2858C53}"/>
              </a:ext>
            </a:extLst>
          </p:cNvPr>
          <p:cNvSpPr>
            <a:spLocks noGrp="1"/>
          </p:cNvSpPr>
          <p:nvPr>
            <p:ph type="title"/>
          </p:nvPr>
        </p:nvSpPr>
        <p:spPr/>
        <p:txBody>
          <a:bodyPr/>
          <a:lstStyle/>
          <a:p>
            <a:r>
              <a:rPr lang="de-DE" dirty="0"/>
              <a:t>Ergebnisse der </a:t>
            </a:r>
            <a:r>
              <a:rPr lang="de-DE" dirty="0" err="1"/>
              <a:t>PegA</a:t>
            </a:r>
            <a:r>
              <a:rPr lang="de-DE" dirty="0"/>
              <a:t>-Befragung</a:t>
            </a:r>
          </a:p>
        </p:txBody>
      </p:sp>
      <p:sp>
        <p:nvSpPr>
          <p:cNvPr id="3" name="Textplatzhalter 2">
            <a:extLst>
              <a:ext uri="{FF2B5EF4-FFF2-40B4-BE49-F238E27FC236}">
                <a16:creationId xmlns:a16="http://schemas.microsoft.com/office/drawing/2014/main" id="{3AEC8C5F-F77E-415A-B79D-10413EADC31A}"/>
              </a:ext>
            </a:extLst>
          </p:cNvPr>
          <p:cNvSpPr>
            <a:spLocks noGrp="1"/>
          </p:cNvSpPr>
          <p:nvPr>
            <p:ph type="body" idx="1"/>
          </p:nvPr>
        </p:nvSpPr>
        <p:spPr/>
        <p:txBody>
          <a:bodyPr/>
          <a:lstStyle/>
          <a:p>
            <a:r>
              <a:rPr lang="de-DE" altLang="de-DE" dirty="0"/>
              <a:t>Strukturiert befragen und die Beschäftigten als Expertinnen und Experten für ihre Arbeitsbedingungen einbeziehen</a:t>
            </a:r>
          </a:p>
          <a:p>
            <a:endParaRPr lang="de-DE" dirty="0"/>
          </a:p>
        </p:txBody>
      </p:sp>
    </p:spTree>
    <p:extLst>
      <p:ext uri="{BB962C8B-B14F-4D97-AF65-F5344CB8AC3E}">
        <p14:creationId xmlns:p14="http://schemas.microsoft.com/office/powerpoint/2010/main" val="1425552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E9061F-7D75-4BB7-894E-87519D1C21CF}"/>
              </a:ext>
            </a:extLst>
          </p:cNvPr>
          <p:cNvSpPr>
            <a:spLocks noGrp="1"/>
          </p:cNvSpPr>
          <p:nvPr>
            <p:ph type="title"/>
          </p:nvPr>
        </p:nvSpPr>
        <p:spPr/>
        <p:txBody>
          <a:bodyPr/>
          <a:lstStyle/>
          <a:p>
            <a:r>
              <a:rPr lang="de-DE" altLang="de-DE" dirty="0" err="1"/>
              <a:t>PegA</a:t>
            </a:r>
            <a:r>
              <a:rPr lang="de-DE" altLang="de-DE" dirty="0"/>
              <a:t>-Befragung: Hintergrundinformationen</a:t>
            </a:r>
            <a:endParaRPr lang="de-DE" dirty="0"/>
          </a:p>
        </p:txBody>
      </p:sp>
      <p:sp>
        <p:nvSpPr>
          <p:cNvPr id="3" name="Inhaltsplatzhalter 2">
            <a:extLst>
              <a:ext uri="{FF2B5EF4-FFF2-40B4-BE49-F238E27FC236}">
                <a16:creationId xmlns:a16="http://schemas.microsoft.com/office/drawing/2014/main" id="{CF638382-C630-404C-9F9A-DD5E5E272097}"/>
              </a:ext>
            </a:extLst>
          </p:cNvPr>
          <p:cNvSpPr>
            <a:spLocks noGrp="1"/>
          </p:cNvSpPr>
          <p:nvPr>
            <p:ph idx="1"/>
          </p:nvPr>
        </p:nvSpPr>
        <p:spPr>
          <a:xfrm>
            <a:off x="874713" y="1881188"/>
            <a:ext cx="7848000" cy="4068762"/>
          </a:xfrm>
        </p:spPr>
        <p:txBody>
          <a:bodyPr/>
          <a:lstStyle/>
          <a:p>
            <a:pPr marL="0" indent="0">
              <a:spcBef>
                <a:spcPts val="500"/>
              </a:spcBef>
              <a:buNone/>
            </a:pPr>
            <a:r>
              <a:rPr lang="de-DE" altLang="de-DE" b="1" dirty="0"/>
              <a:t>Instrument: </a:t>
            </a:r>
            <a:r>
              <a:rPr lang="de-DE" altLang="de-DE" dirty="0"/>
              <a:t>Mit dem </a:t>
            </a:r>
            <a:r>
              <a:rPr lang="de-DE" altLang="de-DE" dirty="0" err="1"/>
              <a:t>PegA</a:t>
            </a:r>
            <a:r>
              <a:rPr lang="de-DE" altLang="de-DE" dirty="0"/>
              <a:t>-Fragebogen haben wir eine standardisierte Befragung aller Beschäftigten ausgewählter Tätigkeiten/Arbeitsbereiche durchgeführt.</a:t>
            </a:r>
            <a:br>
              <a:rPr lang="de-DE" altLang="de-DE" dirty="0"/>
            </a:br>
            <a:r>
              <a:rPr lang="de-DE" altLang="de-DE" dirty="0"/>
              <a:t> </a:t>
            </a:r>
            <a:br>
              <a:rPr lang="de-DE" altLang="de-DE" dirty="0"/>
            </a:br>
            <a:r>
              <a:rPr lang="de-DE" altLang="de-DE" b="1" dirty="0"/>
              <a:t>Einbezogene Tätigkeiten/Arbeitsbereiche:</a:t>
            </a:r>
          </a:p>
          <a:p>
            <a:pPr marL="0" indent="0">
              <a:spcBef>
                <a:spcPts val="500"/>
              </a:spcBef>
              <a:buNone/>
            </a:pPr>
            <a:r>
              <a:rPr lang="de-DE" altLang="de-DE" i="1" dirty="0">
                <a:solidFill>
                  <a:srgbClr val="9933FF"/>
                </a:solidFill>
              </a:rPr>
              <a:t>- Tätigkeit/Arbeitsbereich A</a:t>
            </a:r>
            <a:br>
              <a:rPr lang="de-DE" altLang="de-DE" i="1" dirty="0">
                <a:solidFill>
                  <a:srgbClr val="9933FF"/>
                </a:solidFill>
              </a:rPr>
            </a:br>
            <a:r>
              <a:rPr lang="de-DE" altLang="de-DE" i="1" dirty="0">
                <a:solidFill>
                  <a:srgbClr val="9933FF"/>
                </a:solidFill>
              </a:rPr>
              <a:t>- Tätigkeit/Arbeitsbereich B</a:t>
            </a:r>
            <a:br>
              <a:rPr lang="de-DE" altLang="de-DE" i="1" dirty="0">
                <a:solidFill>
                  <a:srgbClr val="9933FF"/>
                </a:solidFill>
              </a:rPr>
            </a:br>
            <a:r>
              <a:rPr lang="de-DE" altLang="de-DE" i="1" dirty="0">
                <a:solidFill>
                  <a:srgbClr val="9933FF"/>
                </a:solidFill>
              </a:rPr>
              <a:t>- Tätigkeit/Arbeitsbereich C</a:t>
            </a:r>
            <a:br>
              <a:rPr lang="de-DE" altLang="de-DE" b="1" dirty="0"/>
            </a:br>
            <a:endParaRPr lang="de-DE" altLang="de-DE" sz="2800" b="1" dirty="0"/>
          </a:p>
          <a:p>
            <a:endParaRPr lang="de-DE" dirty="0"/>
          </a:p>
        </p:txBody>
      </p:sp>
      <p:pic>
        <p:nvPicPr>
          <p:cNvPr id="4" name="Picture 9" descr="Vorschau auf den PegA-Fragebogen">
            <a:extLst>
              <a:ext uri="{FF2B5EF4-FFF2-40B4-BE49-F238E27FC236}">
                <a16:creationId xmlns:a16="http://schemas.microsoft.com/office/drawing/2014/main" id="{A5D89B16-9986-491A-8D4B-F2D34047D3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754"/>
          <a:stretch/>
        </p:blipFill>
        <p:spPr bwMode="auto">
          <a:xfrm>
            <a:off x="9186756" y="1881188"/>
            <a:ext cx="2267703" cy="33475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693207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165AF5-4A34-44C0-9304-333A11183C20}"/>
              </a:ext>
            </a:extLst>
          </p:cNvPr>
          <p:cNvSpPr>
            <a:spLocks noGrp="1"/>
          </p:cNvSpPr>
          <p:nvPr>
            <p:ph type="title"/>
          </p:nvPr>
        </p:nvSpPr>
        <p:spPr/>
        <p:txBody>
          <a:bodyPr/>
          <a:lstStyle/>
          <a:p>
            <a:r>
              <a:rPr lang="de-DE" altLang="de-DE" dirty="0" err="1"/>
              <a:t>PegA</a:t>
            </a:r>
            <a:r>
              <a:rPr lang="de-DE" altLang="de-DE" dirty="0"/>
              <a:t>-Befragung: Beurteilungsgrundlage</a:t>
            </a:r>
            <a:endParaRPr lang="de-DE" dirty="0"/>
          </a:p>
        </p:txBody>
      </p:sp>
      <p:pic>
        <p:nvPicPr>
          <p:cNvPr id="5" name="Grafik 4" descr="Links im Bild ist ein Auszug aus einem ausgefüllten PegA-Fragebogen zu sehen (Fokus: Aspekt &quot;Handlungsspielraum&quot;). Die Antworten werden in Zahlen von 1-4 umgewandelt. Daraus wird in der rechten Hälfte der Abbildung eine Summe gebildet, die dann wiederum durch 4 (für 4 beantwortete Fragen) geteilt wird. So entsteht ein Endergebnis für den Aspekt &quot;Handlungsspielraum&quot; von 2,0. Der Mittelwert kann wie folgt interpretiert werden: Beim Aspekt &quot;Handlungsspielraum&quot; besteht dringender Handlungsbedarf. Anders wäre es bei einem Mittelwert zwischen 2,26-2,99 (Handlungsbedarf) oder 3,00-4,00 (Dringender Handlungsbedarf).">
            <a:extLst>
              <a:ext uri="{FF2B5EF4-FFF2-40B4-BE49-F238E27FC236}">
                <a16:creationId xmlns:a16="http://schemas.microsoft.com/office/drawing/2014/main" id="{36A65129-BEC3-4784-810B-1413E61F8A70}"/>
              </a:ext>
            </a:extLst>
          </p:cNvPr>
          <p:cNvPicPr>
            <a:picLocks noChangeAspect="1"/>
          </p:cNvPicPr>
          <p:nvPr/>
        </p:nvPicPr>
        <p:blipFill>
          <a:blip r:embed="rId3"/>
          <a:stretch>
            <a:fillRect/>
          </a:stretch>
        </p:blipFill>
        <p:spPr>
          <a:xfrm>
            <a:off x="1680938" y="1883491"/>
            <a:ext cx="8830121" cy="4237164"/>
          </a:xfrm>
          <a:prstGeom prst="rect">
            <a:avLst/>
          </a:prstGeom>
        </p:spPr>
      </p:pic>
    </p:spTree>
    <p:extLst>
      <p:ext uri="{BB962C8B-B14F-4D97-AF65-F5344CB8AC3E}">
        <p14:creationId xmlns:p14="http://schemas.microsoft.com/office/powerpoint/2010/main" val="2699406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75EA6C-544E-417D-B8A0-791CC632FAE9}"/>
              </a:ext>
            </a:extLst>
          </p:cNvPr>
          <p:cNvSpPr>
            <a:spLocks noGrp="1"/>
          </p:cNvSpPr>
          <p:nvPr>
            <p:ph type="title"/>
          </p:nvPr>
        </p:nvSpPr>
        <p:spPr/>
        <p:txBody>
          <a:bodyPr/>
          <a:lstStyle/>
          <a:p>
            <a:r>
              <a:rPr lang="de-DE" dirty="0"/>
              <a:t>Hinweise zur Nutzung dieses Foliensatzes</a:t>
            </a:r>
          </a:p>
        </p:txBody>
      </p:sp>
      <p:sp>
        <p:nvSpPr>
          <p:cNvPr id="3" name="Inhaltsplatzhalter 2">
            <a:extLst>
              <a:ext uri="{FF2B5EF4-FFF2-40B4-BE49-F238E27FC236}">
                <a16:creationId xmlns:a16="http://schemas.microsoft.com/office/drawing/2014/main" id="{3E322360-A6E4-453C-BDA1-27852A1F3524}"/>
              </a:ext>
            </a:extLst>
          </p:cNvPr>
          <p:cNvSpPr>
            <a:spLocks noGrp="1"/>
          </p:cNvSpPr>
          <p:nvPr>
            <p:ph idx="1"/>
          </p:nvPr>
        </p:nvSpPr>
        <p:spPr/>
        <p:txBody>
          <a:bodyPr/>
          <a:lstStyle/>
          <a:p>
            <a:pPr marL="0" indent="0">
              <a:spcBef>
                <a:spcPts val="500"/>
              </a:spcBef>
              <a:buFont typeface="Arial" charset="0"/>
              <a:buNone/>
              <a:defRPr/>
            </a:pPr>
            <a:r>
              <a:rPr lang="de-DE" altLang="de-DE" dirty="0"/>
              <a:t>Diese Datei enthält Anregungen für Folien, mit denen Sie die Ergebnisse Ihrer Gefährdungsbeurteilung für den Teilaspekt psychische Belastung in Ihrem Unternehmen präsentieren können. </a:t>
            </a:r>
          </a:p>
          <a:p>
            <a:pPr marL="0" indent="0">
              <a:spcBef>
                <a:spcPts val="500"/>
              </a:spcBef>
              <a:buFont typeface="Arial" charset="0"/>
              <a:buNone/>
              <a:defRPr/>
            </a:pPr>
            <a:r>
              <a:rPr lang="de-DE" altLang="de-DE" dirty="0"/>
              <a:t>Passen Sie die Folien gerne an Ihre Bedürfnisse an (insbesondere die lila und kursiv hervorgehobenen Angaben), ergänzen Sie Ihre individuellen Ergebnisse und geben Sie – sofern möglich – auch bereits einen ersten Ausblick auf das weitere Vorgehen. Denn die Gefährdungsbeurteilung endet nicht mit der Ergebnispräsentation, sondern mit der erfolgreichen Umsetzung von Maßnahmen zur Behebung erkannter Handlungsbedarfe!</a:t>
            </a:r>
          </a:p>
          <a:p>
            <a:pPr marL="0" indent="0">
              <a:spcBef>
                <a:spcPts val="500"/>
              </a:spcBef>
              <a:buFont typeface="Arial" charset="0"/>
              <a:buNone/>
              <a:defRPr/>
            </a:pPr>
            <a:endParaRPr lang="de-DE" altLang="de-DE" dirty="0"/>
          </a:p>
          <a:p>
            <a:pPr marL="0" indent="0">
              <a:spcBef>
                <a:spcPts val="500"/>
              </a:spcBef>
              <a:buFont typeface="Arial" charset="0"/>
              <a:buNone/>
              <a:defRPr/>
            </a:pPr>
            <a:r>
              <a:rPr lang="de-DE" altLang="de-DE" dirty="0"/>
              <a:t>Viel Erfolg dabei wünscht Ihnen </a:t>
            </a:r>
          </a:p>
          <a:p>
            <a:pPr marL="0" indent="0">
              <a:spcBef>
                <a:spcPts val="500"/>
              </a:spcBef>
              <a:buFont typeface="Arial" charset="0"/>
              <a:buNone/>
              <a:defRPr/>
            </a:pPr>
            <a:r>
              <a:rPr lang="de-DE" altLang="de-DE" dirty="0"/>
              <a:t>Ihre BGHW</a:t>
            </a:r>
          </a:p>
        </p:txBody>
      </p:sp>
    </p:spTree>
    <p:extLst>
      <p:ext uri="{BB962C8B-B14F-4D97-AF65-F5344CB8AC3E}">
        <p14:creationId xmlns:p14="http://schemas.microsoft.com/office/powerpoint/2010/main" val="3146424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C2B92D-0B49-421B-9259-41CD1E471232}"/>
              </a:ext>
            </a:extLst>
          </p:cNvPr>
          <p:cNvSpPr>
            <a:spLocks noGrp="1"/>
          </p:cNvSpPr>
          <p:nvPr>
            <p:ph type="title"/>
          </p:nvPr>
        </p:nvSpPr>
        <p:spPr/>
        <p:txBody>
          <a:bodyPr/>
          <a:lstStyle/>
          <a:p>
            <a:r>
              <a:rPr lang="de-DE" altLang="de-DE" dirty="0" err="1"/>
              <a:t>PegA</a:t>
            </a:r>
            <a:r>
              <a:rPr lang="de-DE" altLang="de-DE" dirty="0"/>
              <a:t>-Befragung: Ergebnisse für Tätigkeit XY</a:t>
            </a:r>
            <a:endParaRPr lang="de-DE" dirty="0"/>
          </a:p>
        </p:txBody>
      </p:sp>
      <p:graphicFrame>
        <p:nvGraphicFramePr>
          <p:cNvPr id="5" name="Inhaltsplatzhalter 4">
            <a:extLst>
              <a:ext uri="{FF2B5EF4-FFF2-40B4-BE49-F238E27FC236}">
                <a16:creationId xmlns:a16="http://schemas.microsoft.com/office/drawing/2014/main" id="{66923B5D-D308-4916-B1FF-3E9E8EBB1E03}"/>
              </a:ext>
            </a:extLst>
          </p:cNvPr>
          <p:cNvGraphicFramePr>
            <a:graphicFrameLocks noGrp="1"/>
          </p:cNvGraphicFramePr>
          <p:nvPr>
            <p:ph idx="1"/>
            <p:extLst>
              <p:ext uri="{D42A27DB-BD31-4B8C-83A1-F6EECF244321}">
                <p14:modId xmlns:p14="http://schemas.microsoft.com/office/powerpoint/2010/main" val="765656326"/>
              </p:ext>
            </p:extLst>
          </p:nvPr>
        </p:nvGraphicFramePr>
        <p:xfrm>
          <a:off x="874713" y="1881188"/>
          <a:ext cx="10442576" cy="2494266"/>
        </p:xfrm>
        <a:graphic>
          <a:graphicData uri="http://schemas.openxmlformats.org/drawingml/2006/table">
            <a:tbl>
              <a:tblPr firstRow="1" bandRow="1">
                <a:tableStyleId>{5C22544A-7EE6-4342-B048-85BDC9FD1C3A}</a:tableStyleId>
              </a:tblPr>
              <a:tblGrid>
                <a:gridCol w="3282759">
                  <a:extLst>
                    <a:ext uri="{9D8B030D-6E8A-4147-A177-3AD203B41FA5}">
                      <a16:colId xmlns:a16="http://schemas.microsoft.com/office/drawing/2014/main" val="2054328447"/>
                    </a:ext>
                  </a:extLst>
                </a:gridCol>
                <a:gridCol w="7159817">
                  <a:extLst>
                    <a:ext uri="{9D8B030D-6E8A-4147-A177-3AD203B41FA5}">
                      <a16:colId xmlns:a16="http://schemas.microsoft.com/office/drawing/2014/main" val="3872291800"/>
                    </a:ext>
                  </a:extLst>
                </a:gridCol>
              </a:tblGrid>
              <a:tr h="370840">
                <a:tc>
                  <a:txBody>
                    <a:bodyPr/>
                    <a:lstStyle/>
                    <a:p>
                      <a:r>
                        <a:rPr lang="de-DE" dirty="0"/>
                        <a:t>Standort:</a:t>
                      </a:r>
                    </a:p>
                  </a:txBody>
                  <a:tcPr/>
                </a:tc>
                <a:tc>
                  <a:txBody>
                    <a:bodyPr/>
                    <a:lstStyle/>
                    <a:p>
                      <a:r>
                        <a:rPr lang="de-DE" dirty="0"/>
                        <a:t>Bonn</a:t>
                      </a:r>
                    </a:p>
                  </a:txBody>
                  <a:tcPr/>
                </a:tc>
                <a:extLst>
                  <a:ext uri="{0D108BD9-81ED-4DB2-BD59-A6C34878D82A}">
                    <a16:rowId xmlns:a16="http://schemas.microsoft.com/office/drawing/2014/main" val="191730383"/>
                  </a:ext>
                </a:extLst>
              </a:tr>
              <a:tr h="370840">
                <a:tc>
                  <a:txBody>
                    <a:bodyPr/>
                    <a:lstStyle/>
                    <a:p>
                      <a:r>
                        <a:rPr lang="de-DE" sz="1800" dirty="0"/>
                        <a:t>Tätigkeit:</a:t>
                      </a:r>
                    </a:p>
                  </a:txBody>
                  <a:tcPr marT="45713" marB="45713"/>
                </a:tc>
                <a:tc>
                  <a:txBody>
                    <a:bodyPr/>
                    <a:lstStyle/>
                    <a:p>
                      <a:r>
                        <a:rPr lang="de-DE" sz="1800" dirty="0"/>
                        <a:t>Disposition</a:t>
                      </a:r>
                    </a:p>
                  </a:txBody>
                  <a:tcPr marT="45713" marB="45713"/>
                </a:tc>
                <a:extLst>
                  <a:ext uri="{0D108BD9-81ED-4DB2-BD59-A6C34878D82A}">
                    <a16:rowId xmlns:a16="http://schemas.microsoft.com/office/drawing/2014/main" val="3063984213"/>
                  </a:ext>
                </a:extLst>
              </a:tr>
              <a:tr h="370840">
                <a:tc>
                  <a:txBody>
                    <a:bodyPr/>
                    <a:lstStyle/>
                    <a:p>
                      <a:r>
                        <a:rPr lang="de-DE" sz="1800" dirty="0"/>
                        <a:t>Tätigkeitsbeschreibung:</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dirty="0">
                          <a:effectLst/>
                        </a:rPr>
                        <a:t>Tägliche Tourenplanung</a:t>
                      </a:r>
                      <a:r>
                        <a:rPr lang="de-DE" sz="1800" baseline="0" dirty="0">
                          <a:effectLst/>
                        </a:rPr>
                        <a:t>, Abstimmungen mit den Fahrern (Information, Beantwortung von Fragen)</a:t>
                      </a:r>
                      <a:endParaRPr lang="de-DE" sz="1800" dirty="0"/>
                    </a:p>
                  </a:txBody>
                  <a:tcPr marT="45713" marB="45713"/>
                </a:tc>
                <a:extLst>
                  <a:ext uri="{0D108BD9-81ED-4DB2-BD59-A6C34878D82A}">
                    <a16:rowId xmlns:a16="http://schemas.microsoft.com/office/drawing/2014/main" val="3483712086"/>
                  </a:ext>
                </a:extLst>
              </a:tr>
              <a:tr h="370840">
                <a:tc>
                  <a:txBody>
                    <a:bodyPr/>
                    <a:lstStyle/>
                    <a:p>
                      <a:r>
                        <a:rPr lang="de-DE" sz="1800" dirty="0"/>
                        <a:t>Befragungszeitraum:</a:t>
                      </a:r>
                    </a:p>
                  </a:txBody>
                  <a:tcPr marT="45713" marB="45713"/>
                </a:tc>
                <a:tc>
                  <a:txBody>
                    <a:bodyPr/>
                    <a:lstStyle/>
                    <a:p>
                      <a:r>
                        <a:rPr lang="de-DE" sz="1800" dirty="0"/>
                        <a:t>12.-30.09.2016</a:t>
                      </a:r>
                    </a:p>
                  </a:txBody>
                  <a:tcPr marT="45713" marB="45713"/>
                </a:tc>
                <a:extLst>
                  <a:ext uri="{0D108BD9-81ED-4DB2-BD59-A6C34878D82A}">
                    <a16:rowId xmlns:a16="http://schemas.microsoft.com/office/drawing/2014/main" val="931422230"/>
                  </a:ext>
                </a:extLst>
              </a:tr>
              <a:tr h="370840">
                <a:tc>
                  <a:txBody>
                    <a:bodyPr/>
                    <a:lstStyle/>
                    <a:p>
                      <a:r>
                        <a:rPr lang="de-DE" sz="1800" dirty="0"/>
                        <a:t>Anzahl</a:t>
                      </a:r>
                      <a:r>
                        <a:rPr lang="de-DE" sz="1800" baseline="0" dirty="0"/>
                        <a:t> Teilnehmer:</a:t>
                      </a:r>
                      <a:endParaRPr lang="de-DE" sz="1800" dirty="0"/>
                    </a:p>
                  </a:txBody>
                  <a:tcPr marT="45713" marB="45713"/>
                </a:tc>
                <a:tc>
                  <a:txBody>
                    <a:bodyPr/>
                    <a:lstStyle/>
                    <a:p>
                      <a:r>
                        <a:rPr lang="de-DE" sz="1800" dirty="0"/>
                        <a:t>7</a:t>
                      </a:r>
                    </a:p>
                  </a:txBody>
                  <a:tcPr marT="45713" marB="45713"/>
                </a:tc>
                <a:extLst>
                  <a:ext uri="{0D108BD9-81ED-4DB2-BD59-A6C34878D82A}">
                    <a16:rowId xmlns:a16="http://schemas.microsoft.com/office/drawing/2014/main" val="1849513415"/>
                  </a:ext>
                </a:extLst>
              </a:tr>
              <a:tr h="370840">
                <a:tc>
                  <a:txBody>
                    <a:bodyPr/>
                    <a:lstStyle/>
                    <a:p>
                      <a:r>
                        <a:rPr lang="de-DE" sz="1800" dirty="0"/>
                        <a:t>Rücklauf:</a:t>
                      </a:r>
                    </a:p>
                  </a:txBody>
                  <a:tcPr marT="45713" marB="45713"/>
                </a:tc>
                <a:tc>
                  <a:txBody>
                    <a:bodyPr/>
                    <a:lstStyle/>
                    <a:p>
                      <a:r>
                        <a:rPr lang="de-DE" sz="1800" dirty="0"/>
                        <a:t>70%</a:t>
                      </a:r>
                    </a:p>
                  </a:txBody>
                  <a:tcPr marT="45713" marB="45713"/>
                </a:tc>
                <a:extLst>
                  <a:ext uri="{0D108BD9-81ED-4DB2-BD59-A6C34878D82A}">
                    <a16:rowId xmlns:a16="http://schemas.microsoft.com/office/drawing/2014/main" val="3182505160"/>
                  </a:ext>
                </a:extLst>
              </a:tr>
            </a:tbl>
          </a:graphicData>
        </a:graphic>
      </p:graphicFrame>
      <p:sp>
        <p:nvSpPr>
          <p:cNvPr id="4" name="Textfeld 1">
            <a:extLst>
              <a:ext uri="{FF2B5EF4-FFF2-40B4-BE49-F238E27FC236}">
                <a16:creationId xmlns:a16="http://schemas.microsoft.com/office/drawing/2014/main" id="{EC005F24-E14A-47FB-9CB8-33191D0E5F6A}"/>
              </a:ext>
            </a:extLst>
          </p:cNvPr>
          <p:cNvSpPr txBox="1">
            <a:spLocks noChangeArrowheads="1"/>
          </p:cNvSpPr>
          <p:nvPr/>
        </p:nvSpPr>
        <p:spPr bwMode="auto">
          <a:xfrm>
            <a:off x="3517048" y="291306"/>
            <a:ext cx="4824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defRPr sz="2100">
                <a:solidFill>
                  <a:schemeClr val="bg2"/>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100">
                <a:solidFill>
                  <a:schemeClr val="bg2"/>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2100">
                <a:solidFill>
                  <a:schemeClr val="bg2"/>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1700">
                <a:solidFill>
                  <a:schemeClr val="bg2"/>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1700">
                <a:solidFill>
                  <a:schemeClr val="bg2"/>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700">
                <a:solidFill>
                  <a:schemeClr val="bg2"/>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700">
                <a:solidFill>
                  <a:schemeClr val="bg2"/>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700">
                <a:solidFill>
                  <a:schemeClr val="bg2"/>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700">
                <a:solidFill>
                  <a:schemeClr val="bg2"/>
                </a:solidFill>
                <a:latin typeface="Arial" panose="020B0604020202020204" pitchFamily="34" charset="0"/>
              </a:defRPr>
            </a:lvl9pPr>
          </a:lstStyle>
          <a:p>
            <a:pPr eaLnBrk="1" hangingPunct="1">
              <a:spcBef>
                <a:spcPct val="0"/>
              </a:spcBef>
              <a:buFontTx/>
              <a:buNone/>
            </a:pPr>
            <a:r>
              <a:rPr lang="de-DE" altLang="de-DE" sz="1800" b="1" i="1" dirty="0">
                <a:solidFill>
                  <a:srgbClr val="9933FF"/>
                </a:solidFill>
              </a:rPr>
              <a:t>Beispieldaten! Bitte individuell anpassen!</a:t>
            </a:r>
          </a:p>
        </p:txBody>
      </p:sp>
    </p:spTree>
    <p:extLst>
      <p:ext uri="{BB962C8B-B14F-4D97-AF65-F5344CB8AC3E}">
        <p14:creationId xmlns:p14="http://schemas.microsoft.com/office/powerpoint/2010/main" val="4217650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B5685B-2B1C-4EFE-9610-1C746432D86C}"/>
              </a:ext>
            </a:extLst>
          </p:cNvPr>
          <p:cNvSpPr>
            <a:spLocks noGrp="1"/>
          </p:cNvSpPr>
          <p:nvPr>
            <p:ph type="title"/>
          </p:nvPr>
        </p:nvSpPr>
        <p:spPr/>
        <p:txBody>
          <a:bodyPr/>
          <a:lstStyle/>
          <a:p>
            <a:r>
              <a:rPr lang="de-DE" altLang="de-DE" dirty="0"/>
              <a:t>Tätigkeit XY: Ergebnisse im Detail</a:t>
            </a:r>
            <a:endParaRPr lang="de-DE" dirty="0"/>
          </a:p>
        </p:txBody>
      </p:sp>
      <p:sp>
        <p:nvSpPr>
          <p:cNvPr id="3" name="Inhaltsplatzhalter 2">
            <a:extLst>
              <a:ext uri="{FF2B5EF4-FFF2-40B4-BE49-F238E27FC236}">
                <a16:creationId xmlns:a16="http://schemas.microsoft.com/office/drawing/2014/main" id="{E1B2CA58-08B6-48EB-B78B-ADACDA13A078}"/>
              </a:ext>
            </a:extLst>
          </p:cNvPr>
          <p:cNvSpPr>
            <a:spLocks noGrp="1"/>
          </p:cNvSpPr>
          <p:nvPr>
            <p:ph idx="1"/>
          </p:nvPr>
        </p:nvSpPr>
        <p:spPr/>
        <p:txBody>
          <a:bodyPr/>
          <a:lstStyle/>
          <a:p>
            <a:pPr marL="0" indent="0">
              <a:buNone/>
            </a:pPr>
            <a:r>
              <a:rPr lang="de-DE" i="1" dirty="0">
                <a:solidFill>
                  <a:srgbClr val="9933FF"/>
                </a:solidFill>
              </a:rPr>
              <a:t>Ergebnisdarstellung analog der Vorschläge für den </a:t>
            </a:r>
            <a:r>
              <a:rPr lang="de-DE" i="1" dirty="0" err="1">
                <a:solidFill>
                  <a:srgbClr val="9933FF"/>
                </a:solidFill>
              </a:rPr>
              <a:t>PegA</a:t>
            </a:r>
            <a:r>
              <a:rPr lang="de-DE" i="1" dirty="0">
                <a:solidFill>
                  <a:srgbClr val="9933FF"/>
                </a:solidFill>
              </a:rPr>
              <a:t>-Expertencheck.</a:t>
            </a:r>
          </a:p>
        </p:txBody>
      </p:sp>
    </p:spTree>
    <p:extLst>
      <p:ext uri="{BB962C8B-B14F-4D97-AF65-F5344CB8AC3E}">
        <p14:creationId xmlns:p14="http://schemas.microsoft.com/office/powerpoint/2010/main" val="2016305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B2870C-C9DF-4938-87B7-B8E7B2858C53}"/>
              </a:ext>
            </a:extLst>
          </p:cNvPr>
          <p:cNvSpPr>
            <a:spLocks noGrp="1"/>
          </p:cNvSpPr>
          <p:nvPr>
            <p:ph type="title"/>
          </p:nvPr>
        </p:nvSpPr>
        <p:spPr/>
        <p:txBody>
          <a:bodyPr/>
          <a:lstStyle/>
          <a:p>
            <a:r>
              <a:rPr lang="de-DE" dirty="0"/>
              <a:t>Ergebnisse von </a:t>
            </a:r>
            <a:r>
              <a:rPr lang="de-DE" dirty="0" err="1"/>
              <a:t>PegA</a:t>
            </a:r>
            <a:r>
              <a:rPr lang="de-DE" dirty="0"/>
              <a:t>-Team</a:t>
            </a:r>
          </a:p>
        </p:txBody>
      </p:sp>
      <p:sp>
        <p:nvSpPr>
          <p:cNvPr id="3" name="Textplatzhalter 2">
            <a:extLst>
              <a:ext uri="{FF2B5EF4-FFF2-40B4-BE49-F238E27FC236}">
                <a16:creationId xmlns:a16="http://schemas.microsoft.com/office/drawing/2014/main" id="{3AEC8C5F-F77E-415A-B79D-10413EADC31A}"/>
              </a:ext>
            </a:extLst>
          </p:cNvPr>
          <p:cNvSpPr>
            <a:spLocks noGrp="1"/>
          </p:cNvSpPr>
          <p:nvPr>
            <p:ph type="body" idx="1"/>
          </p:nvPr>
        </p:nvSpPr>
        <p:spPr/>
        <p:txBody>
          <a:bodyPr/>
          <a:lstStyle/>
          <a:p>
            <a:r>
              <a:rPr lang="de-DE" altLang="de-DE" dirty="0"/>
              <a:t>Effektiv durch Kurzanalyse und Workshop</a:t>
            </a:r>
          </a:p>
        </p:txBody>
      </p:sp>
    </p:spTree>
    <p:extLst>
      <p:ext uri="{BB962C8B-B14F-4D97-AF65-F5344CB8AC3E}">
        <p14:creationId xmlns:p14="http://schemas.microsoft.com/office/powerpoint/2010/main" val="2809225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F083A3-D71E-4860-B7C3-C4C87CD9FCA7}"/>
              </a:ext>
            </a:extLst>
          </p:cNvPr>
          <p:cNvSpPr>
            <a:spLocks noGrp="1"/>
          </p:cNvSpPr>
          <p:nvPr>
            <p:ph type="title"/>
          </p:nvPr>
        </p:nvSpPr>
        <p:spPr/>
        <p:txBody>
          <a:bodyPr/>
          <a:lstStyle/>
          <a:p>
            <a:r>
              <a:rPr lang="de-DE" altLang="de-DE" dirty="0" err="1"/>
              <a:t>PegA</a:t>
            </a:r>
            <a:r>
              <a:rPr lang="de-DE" altLang="de-DE" dirty="0"/>
              <a:t>-Team: Hintergrundinformationen</a:t>
            </a:r>
            <a:endParaRPr lang="de-DE" dirty="0"/>
          </a:p>
        </p:txBody>
      </p:sp>
      <p:sp>
        <p:nvSpPr>
          <p:cNvPr id="3" name="Inhaltsplatzhalter 2">
            <a:extLst>
              <a:ext uri="{FF2B5EF4-FFF2-40B4-BE49-F238E27FC236}">
                <a16:creationId xmlns:a16="http://schemas.microsoft.com/office/drawing/2014/main" id="{8E126484-7312-4708-B774-0B50F8C81721}"/>
              </a:ext>
            </a:extLst>
          </p:cNvPr>
          <p:cNvSpPr>
            <a:spLocks noGrp="1"/>
          </p:cNvSpPr>
          <p:nvPr>
            <p:ph idx="1"/>
          </p:nvPr>
        </p:nvSpPr>
        <p:spPr>
          <a:xfrm>
            <a:off x="874713" y="1881188"/>
            <a:ext cx="7848000" cy="4068762"/>
          </a:xfrm>
        </p:spPr>
        <p:txBody>
          <a:bodyPr/>
          <a:lstStyle/>
          <a:p>
            <a:pPr marL="0" indent="0">
              <a:spcBef>
                <a:spcPts val="500"/>
              </a:spcBef>
              <a:buNone/>
            </a:pPr>
            <a:r>
              <a:rPr lang="de-DE" altLang="de-DE" b="1" dirty="0"/>
              <a:t>Instrument: </a:t>
            </a:r>
            <a:r>
              <a:rPr lang="de-DE" altLang="de-DE" dirty="0" err="1"/>
              <a:t>PegA</a:t>
            </a:r>
            <a:r>
              <a:rPr lang="de-DE" altLang="de-DE" dirty="0"/>
              <a:t>-Team kombiniert die Kurzanalyse der Arbeitsbedingungen per Plakat mit einem anschließenden Workshop, in dem die Beschäftigten Probleme ebenso wie Lösungsvorschläge erörtern.</a:t>
            </a:r>
            <a:br>
              <a:rPr lang="de-DE" altLang="de-DE" dirty="0"/>
            </a:br>
            <a:r>
              <a:rPr lang="de-DE" altLang="de-DE" dirty="0"/>
              <a:t> </a:t>
            </a:r>
            <a:br>
              <a:rPr lang="de-DE" altLang="de-DE" dirty="0"/>
            </a:br>
            <a:r>
              <a:rPr lang="de-DE" altLang="de-DE" b="1" dirty="0"/>
              <a:t>Einbezogene Tätigkeiten/Arbeitsbereiche:</a:t>
            </a:r>
          </a:p>
          <a:p>
            <a:pPr marL="0" indent="0">
              <a:spcBef>
                <a:spcPts val="500"/>
              </a:spcBef>
              <a:buNone/>
            </a:pPr>
            <a:r>
              <a:rPr lang="de-DE" altLang="de-DE" i="1" dirty="0">
                <a:solidFill>
                  <a:srgbClr val="9933FF"/>
                </a:solidFill>
              </a:rPr>
              <a:t>- Tätigkeit/Arbeitsbereich A, Anzahl Workshops</a:t>
            </a:r>
            <a:br>
              <a:rPr lang="de-DE" altLang="de-DE" i="1" dirty="0">
                <a:solidFill>
                  <a:srgbClr val="9933FF"/>
                </a:solidFill>
              </a:rPr>
            </a:br>
            <a:r>
              <a:rPr lang="de-DE" altLang="de-DE" i="1" dirty="0">
                <a:solidFill>
                  <a:srgbClr val="9933FF"/>
                </a:solidFill>
              </a:rPr>
              <a:t>- Tätigkeit/Arbeitsbereich B, Anzahl Workshops</a:t>
            </a:r>
            <a:br>
              <a:rPr lang="de-DE" altLang="de-DE" i="1" dirty="0">
                <a:solidFill>
                  <a:srgbClr val="9933FF"/>
                </a:solidFill>
              </a:rPr>
            </a:br>
            <a:r>
              <a:rPr lang="de-DE" altLang="de-DE" i="1" dirty="0">
                <a:solidFill>
                  <a:srgbClr val="9933FF"/>
                </a:solidFill>
              </a:rPr>
              <a:t>- Tätigkeit/Arbeitsbereich C, Anzahl Workshops</a:t>
            </a:r>
            <a:endParaRPr lang="de-DE" dirty="0"/>
          </a:p>
        </p:txBody>
      </p:sp>
      <p:pic>
        <p:nvPicPr>
          <p:cNvPr id="4" name="Picture 9" descr="Vorschau auf das PegA-Anforderungsbarometer">
            <a:extLst>
              <a:ext uri="{FF2B5EF4-FFF2-40B4-BE49-F238E27FC236}">
                <a16:creationId xmlns:a16="http://schemas.microsoft.com/office/drawing/2014/main" id="{691F8B8C-E2EF-4AB0-8170-B9AF5B7DBB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9042248" y="1881188"/>
            <a:ext cx="2386979" cy="35893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423572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26C383-78A2-4DC1-9F28-948751AB4791}"/>
              </a:ext>
            </a:extLst>
          </p:cNvPr>
          <p:cNvSpPr>
            <a:spLocks noGrp="1"/>
          </p:cNvSpPr>
          <p:nvPr>
            <p:ph type="title"/>
          </p:nvPr>
        </p:nvSpPr>
        <p:spPr/>
        <p:txBody>
          <a:bodyPr/>
          <a:lstStyle/>
          <a:p>
            <a:r>
              <a:rPr lang="de-DE" altLang="de-DE" dirty="0" err="1"/>
              <a:t>PegA</a:t>
            </a:r>
            <a:r>
              <a:rPr lang="de-DE" altLang="de-DE" dirty="0"/>
              <a:t>-Team: Ergebnisse</a:t>
            </a:r>
            <a:endParaRPr lang="de-DE" dirty="0"/>
          </a:p>
        </p:txBody>
      </p:sp>
      <p:sp>
        <p:nvSpPr>
          <p:cNvPr id="3" name="Inhaltsplatzhalter 2">
            <a:extLst>
              <a:ext uri="{FF2B5EF4-FFF2-40B4-BE49-F238E27FC236}">
                <a16:creationId xmlns:a16="http://schemas.microsoft.com/office/drawing/2014/main" id="{3DB1EC77-A338-46D3-9890-8B547EA1C04E}"/>
              </a:ext>
            </a:extLst>
          </p:cNvPr>
          <p:cNvSpPr>
            <a:spLocks noGrp="1"/>
          </p:cNvSpPr>
          <p:nvPr>
            <p:ph idx="1"/>
          </p:nvPr>
        </p:nvSpPr>
        <p:spPr/>
        <p:txBody>
          <a:bodyPr/>
          <a:lstStyle/>
          <a:p>
            <a:pPr marL="0" indent="0">
              <a:buNone/>
            </a:pPr>
            <a:r>
              <a:rPr lang="de-DE" altLang="de-DE" i="1" dirty="0">
                <a:solidFill>
                  <a:srgbClr val="9933FF"/>
                </a:solidFill>
              </a:rPr>
              <a:t>Ergebnisdarstellung analog der Vorschläge für den </a:t>
            </a:r>
            <a:r>
              <a:rPr lang="de-DE" altLang="de-DE" i="1" dirty="0" err="1">
                <a:solidFill>
                  <a:srgbClr val="9933FF"/>
                </a:solidFill>
              </a:rPr>
              <a:t>PegA</a:t>
            </a:r>
            <a:r>
              <a:rPr lang="de-DE" altLang="de-DE" i="1" dirty="0">
                <a:solidFill>
                  <a:srgbClr val="9933FF"/>
                </a:solidFill>
              </a:rPr>
              <a:t>-Expertencheck.</a:t>
            </a:r>
          </a:p>
        </p:txBody>
      </p:sp>
    </p:spTree>
    <p:extLst>
      <p:ext uri="{BB962C8B-B14F-4D97-AF65-F5344CB8AC3E}">
        <p14:creationId xmlns:p14="http://schemas.microsoft.com/office/powerpoint/2010/main" val="2844766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D02F4-CD7C-4F8D-BBDE-1E728C312845}"/>
              </a:ext>
            </a:extLst>
          </p:cNvPr>
          <p:cNvSpPr>
            <a:spLocks noGrp="1"/>
          </p:cNvSpPr>
          <p:nvPr>
            <p:ph type="title"/>
          </p:nvPr>
        </p:nvSpPr>
        <p:spPr/>
        <p:txBody>
          <a:bodyPr/>
          <a:lstStyle/>
          <a:p>
            <a:r>
              <a:rPr lang="de-DE" altLang="de-DE" dirty="0"/>
              <a:t>Tätigkeit XY: Detailergebnis </a:t>
            </a:r>
            <a:r>
              <a:rPr lang="de-DE" altLang="de-DE" dirty="0" err="1"/>
              <a:t>PegA</a:t>
            </a:r>
            <a:r>
              <a:rPr lang="de-DE" altLang="de-DE" dirty="0"/>
              <a:t>-Workshop </a:t>
            </a:r>
            <a:r>
              <a:rPr lang="de-DE" altLang="de-DE" sz="2400" dirty="0"/>
              <a:t>(1/X)</a:t>
            </a:r>
            <a:endParaRPr lang="de-DE" dirty="0"/>
          </a:p>
        </p:txBody>
      </p:sp>
      <p:pic>
        <p:nvPicPr>
          <p:cNvPr id="5" name="Picture 9" descr="Beispielhafter Auszug aus der Zusammenfassung der Ergebnisse des PegA-Workshops: Beschreibung der Situation, Veränderungsziel in einem Satz, Entwickelte Verbesserungsvorschläge, abschließende Bewertung der Vorschläge durch Steuerkreis/ASA der vergleichbares Gremium.">
            <a:extLst>
              <a:ext uri="{FF2B5EF4-FFF2-40B4-BE49-F238E27FC236}">
                <a16:creationId xmlns:a16="http://schemas.microsoft.com/office/drawing/2014/main" id="{703A809C-C33E-4943-9FE3-442D9B6161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711" y="1602677"/>
            <a:ext cx="8007350" cy="468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1">
            <a:extLst>
              <a:ext uri="{FF2B5EF4-FFF2-40B4-BE49-F238E27FC236}">
                <a16:creationId xmlns:a16="http://schemas.microsoft.com/office/drawing/2014/main" id="{63E71CCA-08E6-4896-ABFA-C4F96C473930}"/>
              </a:ext>
            </a:extLst>
          </p:cNvPr>
          <p:cNvSpPr txBox="1">
            <a:spLocks noChangeArrowheads="1"/>
          </p:cNvSpPr>
          <p:nvPr/>
        </p:nvSpPr>
        <p:spPr bwMode="auto">
          <a:xfrm>
            <a:off x="3517048" y="291306"/>
            <a:ext cx="4824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defRPr sz="2100">
                <a:solidFill>
                  <a:schemeClr val="bg2"/>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100">
                <a:solidFill>
                  <a:schemeClr val="bg2"/>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2100">
                <a:solidFill>
                  <a:schemeClr val="bg2"/>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1700">
                <a:solidFill>
                  <a:schemeClr val="bg2"/>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1700">
                <a:solidFill>
                  <a:schemeClr val="bg2"/>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700">
                <a:solidFill>
                  <a:schemeClr val="bg2"/>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700">
                <a:solidFill>
                  <a:schemeClr val="bg2"/>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700">
                <a:solidFill>
                  <a:schemeClr val="bg2"/>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700">
                <a:solidFill>
                  <a:schemeClr val="bg2"/>
                </a:solidFill>
                <a:latin typeface="Arial" panose="020B0604020202020204" pitchFamily="34" charset="0"/>
              </a:defRPr>
            </a:lvl9pPr>
          </a:lstStyle>
          <a:p>
            <a:pPr eaLnBrk="1" hangingPunct="1">
              <a:spcBef>
                <a:spcPct val="0"/>
              </a:spcBef>
              <a:buFontTx/>
              <a:buNone/>
            </a:pPr>
            <a:r>
              <a:rPr lang="de-DE" altLang="de-DE" sz="1800" b="1" i="1" dirty="0">
                <a:solidFill>
                  <a:srgbClr val="9933FF"/>
                </a:solidFill>
              </a:rPr>
              <a:t>Beispieldaten! Bitte individuell anpassen!</a:t>
            </a:r>
          </a:p>
        </p:txBody>
      </p:sp>
    </p:spTree>
    <p:extLst>
      <p:ext uri="{BB962C8B-B14F-4D97-AF65-F5344CB8AC3E}">
        <p14:creationId xmlns:p14="http://schemas.microsoft.com/office/powerpoint/2010/main" val="1842968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B2870C-C9DF-4938-87B7-B8E7B2858C53}"/>
              </a:ext>
            </a:extLst>
          </p:cNvPr>
          <p:cNvSpPr>
            <a:spLocks noGrp="1"/>
          </p:cNvSpPr>
          <p:nvPr>
            <p:ph type="title"/>
          </p:nvPr>
        </p:nvSpPr>
        <p:spPr/>
        <p:txBody>
          <a:bodyPr/>
          <a:lstStyle/>
          <a:p>
            <a:r>
              <a:rPr lang="de-DE" dirty="0"/>
              <a:t>Ausblick</a:t>
            </a:r>
          </a:p>
        </p:txBody>
      </p:sp>
      <p:sp>
        <p:nvSpPr>
          <p:cNvPr id="3" name="Textplatzhalter 2">
            <a:extLst>
              <a:ext uri="{FF2B5EF4-FFF2-40B4-BE49-F238E27FC236}">
                <a16:creationId xmlns:a16="http://schemas.microsoft.com/office/drawing/2014/main" id="{3AEC8C5F-F77E-415A-B79D-10413EADC31A}"/>
              </a:ext>
            </a:extLst>
          </p:cNvPr>
          <p:cNvSpPr>
            <a:spLocks noGrp="1"/>
          </p:cNvSpPr>
          <p:nvPr>
            <p:ph type="body" idx="1"/>
          </p:nvPr>
        </p:nvSpPr>
        <p:spPr/>
        <p:txBody>
          <a:bodyPr/>
          <a:lstStyle/>
          <a:p>
            <a:r>
              <a:rPr lang="de-DE" dirty="0"/>
              <a:t>So geht es weiter!</a:t>
            </a:r>
          </a:p>
        </p:txBody>
      </p:sp>
    </p:spTree>
    <p:extLst>
      <p:ext uri="{BB962C8B-B14F-4D97-AF65-F5344CB8AC3E}">
        <p14:creationId xmlns:p14="http://schemas.microsoft.com/office/powerpoint/2010/main" val="2742496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D1F6CE-212D-4CED-A76E-2E390B4FFDE3}"/>
              </a:ext>
            </a:extLst>
          </p:cNvPr>
          <p:cNvSpPr>
            <a:spLocks noGrp="1"/>
          </p:cNvSpPr>
          <p:nvPr>
            <p:ph type="title"/>
          </p:nvPr>
        </p:nvSpPr>
        <p:spPr/>
        <p:txBody>
          <a:bodyPr/>
          <a:lstStyle/>
          <a:p>
            <a:r>
              <a:rPr lang="de-DE" dirty="0"/>
              <a:t>Wie sehen die Maßnahmen aus?</a:t>
            </a:r>
          </a:p>
        </p:txBody>
      </p:sp>
      <p:sp>
        <p:nvSpPr>
          <p:cNvPr id="3" name="Inhaltsplatzhalter 2">
            <a:extLst>
              <a:ext uri="{FF2B5EF4-FFF2-40B4-BE49-F238E27FC236}">
                <a16:creationId xmlns:a16="http://schemas.microsoft.com/office/drawing/2014/main" id="{DAC69164-A5BE-4443-B886-51EFDB9E2A36}"/>
              </a:ext>
            </a:extLst>
          </p:cNvPr>
          <p:cNvSpPr>
            <a:spLocks noGrp="1"/>
          </p:cNvSpPr>
          <p:nvPr>
            <p:ph idx="1"/>
          </p:nvPr>
        </p:nvSpPr>
        <p:spPr/>
        <p:txBody>
          <a:bodyPr/>
          <a:lstStyle/>
          <a:p>
            <a:pPr marL="0" indent="0">
              <a:spcBef>
                <a:spcPts val="500"/>
              </a:spcBef>
              <a:buFont typeface="Arial" charset="0"/>
              <a:buNone/>
              <a:defRPr/>
            </a:pPr>
            <a:r>
              <a:rPr lang="de-DE" altLang="de-DE" i="1" dirty="0">
                <a:solidFill>
                  <a:srgbClr val="9933FF"/>
                </a:solidFill>
              </a:rPr>
              <a:t>Bitte ergänzen Sie hier – sofern bereits festgelegt – die Maßnahmen zur Bearbeitung erkannter Handlungsbedarfe.</a:t>
            </a:r>
          </a:p>
          <a:p>
            <a:pPr marL="0" indent="0">
              <a:spcBef>
                <a:spcPts val="500"/>
              </a:spcBef>
              <a:buFont typeface="Arial" charset="0"/>
              <a:buNone/>
              <a:defRPr/>
            </a:pPr>
            <a:r>
              <a:rPr lang="de-DE" altLang="de-DE" i="1" dirty="0">
                <a:solidFill>
                  <a:srgbClr val="9933FF"/>
                </a:solidFill>
              </a:rPr>
              <a:t>Sollten Sie noch keine Maßnahmen vereinbart haben, zeigen Sie bitte auf, wie/wann/durch wen dies geschehen wird. </a:t>
            </a:r>
          </a:p>
        </p:txBody>
      </p:sp>
    </p:spTree>
    <p:extLst>
      <p:ext uri="{BB962C8B-B14F-4D97-AF65-F5344CB8AC3E}">
        <p14:creationId xmlns:p14="http://schemas.microsoft.com/office/powerpoint/2010/main" val="116944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C6BA1C-C13B-408D-BA2E-9B9317249DFD}"/>
              </a:ext>
            </a:extLst>
          </p:cNvPr>
          <p:cNvSpPr>
            <a:spLocks noGrp="1"/>
          </p:cNvSpPr>
          <p:nvPr>
            <p:ph type="title"/>
          </p:nvPr>
        </p:nvSpPr>
        <p:spPr/>
        <p:txBody>
          <a:bodyPr/>
          <a:lstStyle/>
          <a:p>
            <a:r>
              <a:rPr lang="de-DE" dirty="0"/>
              <a:t>Ihre Ansprechpersonen bei uns im Unternehmen</a:t>
            </a:r>
          </a:p>
        </p:txBody>
      </p:sp>
      <p:sp>
        <p:nvSpPr>
          <p:cNvPr id="3" name="Inhaltsplatzhalter 2">
            <a:extLst>
              <a:ext uri="{FF2B5EF4-FFF2-40B4-BE49-F238E27FC236}">
                <a16:creationId xmlns:a16="http://schemas.microsoft.com/office/drawing/2014/main" id="{73292458-1A36-43F7-9938-65C6226E73B9}"/>
              </a:ext>
            </a:extLst>
          </p:cNvPr>
          <p:cNvSpPr>
            <a:spLocks noGrp="1"/>
          </p:cNvSpPr>
          <p:nvPr>
            <p:ph idx="1"/>
          </p:nvPr>
        </p:nvSpPr>
        <p:spPr/>
        <p:txBody>
          <a:bodyPr/>
          <a:lstStyle/>
          <a:p>
            <a:pPr marL="0" indent="0">
              <a:spcBef>
                <a:spcPts val="504"/>
              </a:spcBef>
              <a:buFont typeface="Arial" charset="0"/>
              <a:buNone/>
              <a:defRPr/>
            </a:pPr>
            <a:r>
              <a:rPr lang="de-DE" altLang="de-DE" dirty="0"/>
              <a:t>Wenn Sie Fragen zur Gefährdungsbeurteilung haben, wenden Sie sich gerne an:</a:t>
            </a:r>
          </a:p>
          <a:p>
            <a:pPr>
              <a:spcBef>
                <a:spcPts val="504"/>
              </a:spcBef>
              <a:buFont typeface="Arial" charset="0"/>
              <a:buNone/>
              <a:defRPr/>
            </a:pPr>
            <a:endParaRPr lang="de-DE" altLang="de-DE" dirty="0"/>
          </a:p>
          <a:p>
            <a:pPr>
              <a:spcBef>
                <a:spcPts val="504"/>
              </a:spcBef>
              <a:buClr>
                <a:srgbClr val="004994"/>
              </a:buClr>
              <a:defRPr/>
            </a:pPr>
            <a:r>
              <a:rPr lang="de-DE" altLang="de-DE" i="1" dirty="0">
                <a:solidFill>
                  <a:srgbClr val="9933FF"/>
                </a:solidFill>
              </a:rPr>
              <a:t>Name, Funktion, Kontaktdaten, ggf. Foto</a:t>
            </a:r>
          </a:p>
          <a:p>
            <a:endParaRPr lang="de-DE" dirty="0"/>
          </a:p>
        </p:txBody>
      </p:sp>
    </p:spTree>
    <p:extLst>
      <p:ext uri="{BB962C8B-B14F-4D97-AF65-F5344CB8AC3E}">
        <p14:creationId xmlns:p14="http://schemas.microsoft.com/office/powerpoint/2010/main" val="3704341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85079A-471F-4A20-924F-E4F7A402EECF}"/>
              </a:ext>
            </a:extLst>
          </p:cNvPr>
          <p:cNvSpPr>
            <a:spLocks noGrp="1"/>
          </p:cNvSpPr>
          <p:nvPr>
            <p:ph type="title"/>
          </p:nvPr>
        </p:nvSpPr>
        <p:spPr/>
        <p:txBody>
          <a:bodyPr/>
          <a:lstStyle/>
          <a:p>
            <a:r>
              <a:rPr lang="de-DE" dirty="0"/>
              <a:t>Inhaltsverzeichnis</a:t>
            </a:r>
          </a:p>
        </p:txBody>
      </p:sp>
      <p:sp>
        <p:nvSpPr>
          <p:cNvPr id="3" name="Inhaltsplatzhalter 2">
            <a:extLst>
              <a:ext uri="{FF2B5EF4-FFF2-40B4-BE49-F238E27FC236}">
                <a16:creationId xmlns:a16="http://schemas.microsoft.com/office/drawing/2014/main" id="{22030738-E116-4DBA-9C43-DAD510C8B954}"/>
              </a:ext>
            </a:extLst>
          </p:cNvPr>
          <p:cNvSpPr>
            <a:spLocks noGrp="1"/>
          </p:cNvSpPr>
          <p:nvPr>
            <p:ph idx="1"/>
          </p:nvPr>
        </p:nvSpPr>
        <p:spPr/>
        <p:txBody>
          <a:bodyPr/>
          <a:lstStyle/>
          <a:p>
            <a:pPr>
              <a:spcBef>
                <a:spcPts val="600"/>
              </a:spcBef>
              <a:buClr>
                <a:srgbClr val="004994"/>
              </a:buClr>
            </a:pPr>
            <a:r>
              <a:rPr lang="de-DE" altLang="de-DE" dirty="0"/>
              <a:t>Unsere Gefährdungsbeurteilung </a:t>
            </a:r>
          </a:p>
          <a:p>
            <a:pPr>
              <a:spcBef>
                <a:spcPts val="600"/>
              </a:spcBef>
              <a:buClr>
                <a:srgbClr val="004994"/>
              </a:buClr>
            </a:pPr>
            <a:r>
              <a:rPr lang="de-DE" altLang="de-DE" dirty="0"/>
              <a:t>Ergebnisse des </a:t>
            </a:r>
            <a:r>
              <a:rPr lang="de-DE" altLang="de-DE" dirty="0" err="1"/>
              <a:t>PegA</a:t>
            </a:r>
            <a:r>
              <a:rPr lang="de-DE" altLang="de-DE" dirty="0"/>
              <a:t>-Expertenchecks</a:t>
            </a:r>
          </a:p>
          <a:p>
            <a:pPr marL="574675" indent="-306388">
              <a:spcBef>
                <a:spcPts val="600"/>
              </a:spcBef>
              <a:buClr>
                <a:srgbClr val="004994"/>
              </a:buClr>
              <a:buFont typeface="Symbol" panose="05050102010706020507" pitchFamily="18" charset="2"/>
              <a:buChar char="-"/>
            </a:pPr>
            <a:r>
              <a:rPr lang="de-DE" altLang="de-DE" sz="1800" dirty="0"/>
              <a:t>Hintergrundinformationen</a:t>
            </a:r>
          </a:p>
          <a:p>
            <a:pPr marL="574675" indent="-306388">
              <a:spcBef>
                <a:spcPts val="600"/>
              </a:spcBef>
              <a:buClr>
                <a:srgbClr val="004994"/>
              </a:buClr>
              <a:buFont typeface="Symbol" panose="05050102010706020507" pitchFamily="18" charset="2"/>
              <a:buChar char="-"/>
            </a:pPr>
            <a:r>
              <a:rPr lang="de-DE" altLang="de-DE" sz="1800" dirty="0"/>
              <a:t>Ergebnisse</a:t>
            </a:r>
          </a:p>
          <a:p>
            <a:pPr>
              <a:spcBef>
                <a:spcPts val="600"/>
              </a:spcBef>
              <a:buClr>
                <a:srgbClr val="004994"/>
              </a:buClr>
            </a:pPr>
            <a:r>
              <a:rPr lang="de-DE" altLang="de-DE" dirty="0"/>
              <a:t>Ergebnisse der </a:t>
            </a:r>
            <a:r>
              <a:rPr lang="de-DE" altLang="de-DE" dirty="0" err="1"/>
              <a:t>PegA</a:t>
            </a:r>
            <a:r>
              <a:rPr lang="de-DE" altLang="de-DE" dirty="0"/>
              <a:t>-Befragung</a:t>
            </a:r>
          </a:p>
          <a:p>
            <a:pPr marL="574675" indent="-306388">
              <a:spcBef>
                <a:spcPts val="600"/>
              </a:spcBef>
              <a:buClr>
                <a:srgbClr val="004994"/>
              </a:buClr>
              <a:buFont typeface="Symbol" panose="05050102010706020507" pitchFamily="18" charset="2"/>
              <a:buChar char="-"/>
            </a:pPr>
            <a:r>
              <a:rPr lang="de-DE" altLang="de-DE" dirty="0"/>
              <a:t>Hintergrundinformationen</a:t>
            </a:r>
          </a:p>
          <a:p>
            <a:pPr marL="574675" indent="-306388">
              <a:spcBef>
                <a:spcPts val="600"/>
              </a:spcBef>
              <a:buClr>
                <a:srgbClr val="004994"/>
              </a:buClr>
              <a:buFont typeface="Symbol" panose="05050102010706020507" pitchFamily="18" charset="2"/>
              <a:buChar char="-"/>
            </a:pPr>
            <a:r>
              <a:rPr lang="de-DE" altLang="de-DE" dirty="0"/>
              <a:t>Ergebnisse</a:t>
            </a:r>
          </a:p>
          <a:p>
            <a:pPr>
              <a:spcBef>
                <a:spcPts val="600"/>
              </a:spcBef>
              <a:buClr>
                <a:srgbClr val="004994"/>
              </a:buClr>
            </a:pPr>
            <a:r>
              <a:rPr lang="de-DE" altLang="de-DE" dirty="0"/>
              <a:t>Ergebnisse aus </a:t>
            </a:r>
            <a:r>
              <a:rPr lang="de-DE" altLang="de-DE" dirty="0" err="1"/>
              <a:t>PegA</a:t>
            </a:r>
            <a:r>
              <a:rPr lang="de-DE" altLang="de-DE" dirty="0"/>
              <a:t>-Team</a:t>
            </a:r>
          </a:p>
          <a:p>
            <a:pPr marL="574675" indent="-306388">
              <a:spcBef>
                <a:spcPts val="600"/>
              </a:spcBef>
              <a:buClr>
                <a:srgbClr val="004994"/>
              </a:buClr>
              <a:buFont typeface="Symbol" panose="05050102010706020507" pitchFamily="18" charset="2"/>
              <a:buChar char="-"/>
            </a:pPr>
            <a:r>
              <a:rPr lang="de-DE" altLang="de-DE" dirty="0"/>
              <a:t>Hintergrundinformationen</a:t>
            </a:r>
          </a:p>
          <a:p>
            <a:pPr marL="574675" indent="-306388">
              <a:spcBef>
                <a:spcPts val="600"/>
              </a:spcBef>
              <a:buClr>
                <a:srgbClr val="004994"/>
              </a:buClr>
              <a:buFont typeface="Symbol" panose="05050102010706020507" pitchFamily="18" charset="2"/>
              <a:buChar char="-"/>
            </a:pPr>
            <a:r>
              <a:rPr lang="de-DE" altLang="de-DE" dirty="0"/>
              <a:t>Ergebnisse</a:t>
            </a:r>
          </a:p>
          <a:p>
            <a:pPr>
              <a:spcBef>
                <a:spcPts val="600"/>
              </a:spcBef>
              <a:buClr>
                <a:srgbClr val="004994"/>
              </a:buClr>
            </a:pPr>
            <a:r>
              <a:rPr lang="de-DE" altLang="de-DE" dirty="0"/>
              <a:t>Ausblick</a:t>
            </a:r>
          </a:p>
        </p:txBody>
      </p:sp>
    </p:spTree>
    <p:extLst>
      <p:ext uri="{BB962C8B-B14F-4D97-AF65-F5344CB8AC3E}">
        <p14:creationId xmlns:p14="http://schemas.microsoft.com/office/powerpoint/2010/main" val="1720201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E9A59A-6BE4-4130-A907-83F00A640569}"/>
              </a:ext>
            </a:extLst>
          </p:cNvPr>
          <p:cNvSpPr>
            <a:spLocks noGrp="1"/>
          </p:cNvSpPr>
          <p:nvPr>
            <p:ph type="title"/>
          </p:nvPr>
        </p:nvSpPr>
        <p:spPr/>
        <p:txBody>
          <a:bodyPr/>
          <a:lstStyle/>
          <a:p>
            <a:r>
              <a:rPr lang="de-DE" dirty="0"/>
              <a:t>Unsere Gefährdungsbeurteilung: Inhalte</a:t>
            </a:r>
          </a:p>
        </p:txBody>
      </p:sp>
      <p:pic>
        <p:nvPicPr>
          <p:cNvPr id="4" name="Grafik 1" descr="Die Abbildung zeigt die vier Kategorien relevanter Arbeitsanforderungen:&#10;Kategorie 1: Arbeitsinhalt/Arbeitsaufgabe, zum Beispiel - positiv - klare Verantwortlichkeiten oder - negativ - eine wenig abwechslungsreiche Tätigkeit.&#10;Kategorie 2: Arbeitsorganisation, zum Beispiel - positiv - klare Kommunikationswege oder - negativ - häufige Unterbrechungen.&#10;Kategorie 3: Arbeitsumgebung, zum Beispiel - positiv - ein ergonomischer Arbeitsplatz oder - negativ - eine ungünstige Beleuchtung.&#10;Kategorie 4: Soziale Beziehungen, zum Beispiel - positiv - konstruktive Rückmeldungen oder - negativ - fehlende Unterstützung.">
            <a:extLst>
              <a:ext uri="{FF2B5EF4-FFF2-40B4-BE49-F238E27FC236}">
                <a16:creationId xmlns:a16="http://schemas.microsoft.com/office/drawing/2014/main" id="{5A18C614-80D0-4EF6-983C-9DB6D7B23ADD}"/>
              </a:ext>
            </a:extLst>
          </p:cNvPr>
          <p:cNvPicPr>
            <a:picLocks noChangeAspect="1"/>
          </p:cNvPicPr>
          <p:nvPr/>
        </p:nvPicPr>
        <p:blipFill>
          <a:blip r:embed="rId3">
            <a:extLst>
              <a:ext uri="{28A0092B-C50C-407E-A947-70E740481C1C}">
                <a14:useLocalDpi xmlns:a14="http://schemas.microsoft.com/office/drawing/2010/main" val="0"/>
              </a:ext>
            </a:extLst>
          </a:blip>
          <a:srcRect l="10503" t="27840" r="7831" b="20796"/>
          <a:stretch>
            <a:fillRect/>
          </a:stretch>
        </p:blipFill>
        <p:spPr bwMode="auto">
          <a:xfrm>
            <a:off x="874711" y="1681165"/>
            <a:ext cx="8158863" cy="444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1617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6C0DC-4A40-4CEF-AF04-A841CFCA1E02}"/>
              </a:ext>
            </a:extLst>
          </p:cNvPr>
          <p:cNvSpPr>
            <a:spLocks noGrp="1"/>
          </p:cNvSpPr>
          <p:nvPr>
            <p:ph type="title"/>
          </p:nvPr>
        </p:nvSpPr>
        <p:spPr/>
        <p:txBody>
          <a:bodyPr/>
          <a:lstStyle/>
          <a:p>
            <a:r>
              <a:rPr lang="de-DE" dirty="0"/>
              <a:t>Unsere Gefährdungsbeurteilung: Ablauf</a:t>
            </a:r>
          </a:p>
        </p:txBody>
      </p:sp>
      <p:graphicFrame>
        <p:nvGraphicFramePr>
          <p:cNvPr id="4" name="Inhaltsplatzhalter 3">
            <a:extLst>
              <a:ext uri="{FF2B5EF4-FFF2-40B4-BE49-F238E27FC236}">
                <a16:creationId xmlns:a16="http://schemas.microsoft.com/office/drawing/2014/main" id="{485FF7F4-3CC5-4124-B876-725CB07D7DA9}"/>
              </a:ext>
            </a:extLst>
          </p:cNvPr>
          <p:cNvGraphicFramePr>
            <a:graphicFrameLocks noGrp="1"/>
          </p:cNvGraphicFramePr>
          <p:nvPr>
            <p:ph idx="1"/>
            <p:extLst>
              <p:ext uri="{D42A27DB-BD31-4B8C-83A1-F6EECF244321}">
                <p14:modId xmlns:p14="http://schemas.microsoft.com/office/powerpoint/2010/main" val="3584172697"/>
              </p:ext>
            </p:extLst>
          </p:nvPr>
        </p:nvGraphicFramePr>
        <p:xfrm>
          <a:off x="874711" y="1681165"/>
          <a:ext cx="10442576" cy="4241898"/>
        </p:xfrm>
        <a:graphic>
          <a:graphicData uri="http://schemas.openxmlformats.org/drawingml/2006/table">
            <a:tbl>
              <a:tblPr firstRow="1" bandRow="1">
                <a:tableStyleId>{5C22544A-7EE6-4342-B048-85BDC9FD1C3A}</a:tableStyleId>
              </a:tblPr>
              <a:tblGrid>
                <a:gridCol w="2782887">
                  <a:extLst>
                    <a:ext uri="{9D8B030D-6E8A-4147-A177-3AD203B41FA5}">
                      <a16:colId xmlns:a16="http://schemas.microsoft.com/office/drawing/2014/main" val="1562009501"/>
                    </a:ext>
                  </a:extLst>
                </a:gridCol>
                <a:gridCol w="7659689">
                  <a:extLst>
                    <a:ext uri="{9D8B030D-6E8A-4147-A177-3AD203B41FA5}">
                      <a16:colId xmlns:a16="http://schemas.microsoft.com/office/drawing/2014/main" val="213708116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kern="1200" dirty="0">
                          <a:solidFill>
                            <a:schemeClr val="bg1"/>
                          </a:solidFill>
                          <a:latin typeface="+mn-lt"/>
                          <a:ea typeface="+mn-ea"/>
                          <a:cs typeface="+mn-cs"/>
                        </a:rPr>
                        <a:t>Schritt</a:t>
                      </a:r>
                    </a:p>
                  </a:txBody>
                  <a:tcPr/>
                </a:tc>
                <a:tc>
                  <a:txBody>
                    <a:bodyPr/>
                    <a:lstStyle/>
                    <a:p>
                      <a:pPr marL="0" indent="0" algn="l" defTabSz="914400" rtl="0" eaLnBrk="1" latinLnBrk="0" hangingPunct="1">
                        <a:buFont typeface="Arial" panose="020B0604020202020204" pitchFamily="34" charset="0"/>
                        <a:buNone/>
                      </a:pPr>
                      <a:r>
                        <a:rPr lang="de-DE" sz="1600" kern="1200" dirty="0">
                          <a:solidFill>
                            <a:schemeClr val="bg1"/>
                          </a:solidFill>
                          <a:latin typeface="+mn-lt"/>
                          <a:ea typeface="+mn-ea"/>
                          <a:cs typeface="+mn-cs"/>
                        </a:rPr>
                        <a:t>Information</a:t>
                      </a:r>
                    </a:p>
                  </a:txBody>
                  <a:tcPr marT="45727" marB="45727"/>
                </a:tc>
                <a:extLst>
                  <a:ext uri="{0D108BD9-81ED-4DB2-BD59-A6C34878D82A}">
                    <a16:rowId xmlns:a16="http://schemas.microsoft.com/office/drawing/2014/main" val="24605657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kern="1200" dirty="0">
                          <a:solidFill>
                            <a:schemeClr val="dk1"/>
                          </a:solidFill>
                          <a:latin typeface="+mn-lt"/>
                          <a:ea typeface="+mn-ea"/>
                          <a:cs typeface="+mn-cs"/>
                        </a:rPr>
                        <a:t>1. Festlegung von</a:t>
                      </a:r>
                      <a:r>
                        <a:rPr lang="de-DE" sz="1400" b="1" kern="1200" baseline="0" dirty="0">
                          <a:solidFill>
                            <a:schemeClr val="dk1"/>
                          </a:solidFill>
                          <a:latin typeface="+mn-lt"/>
                          <a:ea typeface="+mn-ea"/>
                          <a:cs typeface="+mn-cs"/>
                        </a:rPr>
                        <a:t> Tätigkeiten und Arbeitsbereichen</a:t>
                      </a:r>
                      <a:endParaRPr lang="de-DE" sz="1400" b="1" kern="1200" dirty="0">
                        <a:solidFill>
                          <a:schemeClr val="dk1"/>
                        </a:solidFill>
                        <a:latin typeface="+mn-lt"/>
                        <a:ea typeface="+mn-ea"/>
                        <a:cs typeface="+mn-cs"/>
                      </a:endParaRPr>
                    </a:p>
                  </a:txBody>
                  <a:tcPr/>
                </a:tc>
                <a:tc>
                  <a:txBody>
                    <a:bodyPr/>
                    <a:lstStyle/>
                    <a:p>
                      <a:pPr marL="174625" indent="-174625" algn="l" defTabSz="914400" rtl="0" eaLnBrk="1" latinLnBrk="0" hangingPunct="1">
                        <a:buFont typeface="Arial" panose="020B0604020202020204" pitchFamily="34" charset="0"/>
                        <a:buChar char="•"/>
                      </a:pPr>
                      <a:r>
                        <a:rPr lang="de-DE" sz="1600" kern="1200" baseline="0" dirty="0">
                          <a:solidFill>
                            <a:schemeClr val="dk1"/>
                          </a:solidFill>
                          <a:latin typeface="+mn-lt"/>
                          <a:ea typeface="+mn-ea"/>
                          <a:cs typeface="+mn-cs"/>
                        </a:rPr>
                        <a:t>Für </a:t>
                      </a:r>
                      <a:r>
                        <a:rPr lang="de-DE" sz="1600" b="1" i="1" kern="1200" baseline="0" dirty="0">
                          <a:solidFill>
                            <a:srgbClr val="9933FF"/>
                          </a:solidFill>
                          <a:latin typeface="+mn-lt"/>
                          <a:ea typeface="+mn-ea"/>
                          <a:cs typeface="+mn-cs"/>
                        </a:rPr>
                        <a:t>X</a:t>
                      </a:r>
                      <a:r>
                        <a:rPr lang="de-DE" sz="1600" kern="1200" baseline="0" dirty="0">
                          <a:solidFill>
                            <a:schemeClr val="dk1"/>
                          </a:solidFill>
                          <a:latin typeface="+mn-lt"/>
                          <a:ea typeface="+mn-ea"/>
                          <a:cs typeface="+mn-cs"/>
                        </a:rPr>
                        <a:t> unterschiedliche Tätigkeiten/Arbeitsbereiche wurde im Rahmen der Gefährdungsbeurteilung die psychische Belastung beurteilt.</a:t>
                      </a:r>
                      <a:endParaRPr lang="de-DE" sz="1600" kern="1200" dirty="0">
                        <a:solidFill>
                          <a:schemeClr val="dk1"/>
                        </a:solidFill>
                        <a:latin typeface="+mn-lt"/>
                        <a:ea typeface="+mn-ea"/>
                        <a:cs typeface="+mn-cs"/>
                      </a:endParaRPr>
                    </a:p>
                  </a:txBody>
                  <a:tcPr marT="45727" marB="45727"/>
                </a:tc>
                <a:extLst>
                  <a:ext uri="{0D108BD9-81ED-4DB2-BD59-A6C34878D82A}">
                    <a16:rowId xmlns:a16="http://schemas.microsoft.com/office/drawing/2014/main" val="2797537744"/>
                  </a:ext>
                </a:extLst>
              </a:tr>
              <a:tr h="370840">
                <a:tc>
                  <a:txBody>
                    <a:bodyPr/>
                    <a:lstStyle/>
                    <a:p>
                      <a:r>
                        <a:rPr lang="de-DE" sz="1400" b="1" dirty="0"/>
                        <a:t>2. Ermittlung der psychischen Belastung der Arbeit</a:t>
                      </a:r>
                    </a:p>
                  </a:txBody>
                  <a:tcPr marT="45727" marB="45727"/>
                </a:tc>
                <a:tc rowSpan="2">
                  <a:txBody>
                    <a:bodyPr/>
                    <a:lstStyle/>
                    <a:p>
                      <a:pPr marL="174625" indent="-174625">
                        <a:buFont typeface="Arial" panose="020B0604020202020204" pitchFamily="34" charset="0"/>
                        <a:buChar char="•"/>
                      </a:pPr>
                      <a:r>
                        <a:rPr lang="de-DE" sz="1600" dirty="0"/>
                        <a:t>Im</a:t>
                      </a:r>
                      <a:r>
                        <a:rPr lang="de-DE" sz="1600" baseline="0" dirty="0"/>
                        <a:t> </a:t>
                      </a:r>
                      <a:r>
                        <a:rPr lang="de-DE" sz="1600" b="1" i="1" baseline="0" dirty="0">
                          <a:solidFill>
                            <a:srgbClr val="9933FF"/>
                          </a:solidFill>
                        </a:rPr>
                        <a:t>ZEITRAUM XY </a:t>
                      </a:r>
                      <a:r>
                        <a:rPr lang="de-DE" sz="1600" baseline="0" dirty="0"/>
                        <a:t>wurden für die ausgewählten Tätigkeiten/Arbeitsbereiche </a:t>
                      </a:r>
                      <a:r>
                        <a:rPr lang="de-DE" sz="1600" b="1" i="1" baseline="0" dirty="0">
                          <a:solidFill>
                            <a:srgbClr val="9933FF"/>
                          </a:solidFill>
                        </a:rPr>
                        <a:t>Begehungen, Befragungen und/oder Workshops</a:t>
                      </a:r>
                      <a:r>
                        <a:rPr lang="de-DE" sz="1600" b="1" i="1" baseline="0" dirty="0"/>
                        <a:t> </a:t>
                      </a:r>
                      <a:r>
                        <a:rPr lang="de-DE" sz="1600" baseline="0" dirty="0"/>
                        <a:t>zur Ermittlung und Beurteilung der psychischen Belastung durchgeführt.</a:t>
                      </a:r>
                      <a:endParaRPr lang="de-DE" sz="1600" dirty="0"/>
                    </a:p>
                  </a:txBody>
                  <a:tcPr marT="45727" marB="45727"/>
                </a:tc>
                <a:extLst>
                  <a:ext uri="{0D108BD9-81ED-4DB2-BD59-A6C34878D82A}">
                    <a16:rowId xmlns:a16="http://schemas.microsoft.com/office/drawing/2014/main" val="317678408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1" dirty="0"/>
                        <a:t>3. Beurteilung der psychi-schen Belastung der Arbeit</a:t>
                      </a:r>
                    </a:p>
                  </a:txBody>
                  <a:tcPr marT="45727" marB="45727"/>
                </a:tc>
                <a:tc vMerge="1">
                  <a:txBody>
                    <a:bodyPr/>
                    <a:lstStyle/>
                    <a:p>
                      <a:pPr marL="285750" indent="-285750">
                        <a:buFont typeface="Arial" panose="020B0604020202020204" pitchFamily="34" charset="0"/>
                        <a:buChar char="•"/>
                      </a:pPr>
                      <a:endParaRPr lang="de-DE" sz="1600" dirty="0"/>
                    </a:p>
                  </a:txBody>
                  <a:tcPr/>
                </a:tc>
                <a:extLst>
                  <a:ext uri="{0D108BD9-81ED-4DB2-BD59-A6C34878D82A}">
                    <a16:rowId xmlns:a16="http://schemas.microsoft.com/office/drawing/2014/main" val="4049829283"/>
                  </a:ext>
                </a:extLst>
              </a:tr>
              <a:tr h="370840">
                <a:tc>
                  <a:txBody>
                    <a:bodyPr/>
                    <a:lstStyle/>
                    <a:p>
                      <a:r>
                        <a:rPr lang="de-DE" sz="1400" b="1" dirty="0"/>
                        <a:t>4. Festlegung von Maßnah-men</a:t>
                      </a:r>
                    </a:p>
                  </a:txBody>
                  <a:tcPr marT="45727" marB="45727"/>
                </a:tc>
                <a:tc>
                  <a:txBody>
                    <a:bodyPr/>
                    <a:lstStyle/>
                    <a:p>
                      <a:pPr marL="174625" indent="-174625">
                        <a:buFont typeface="Arial" panose="020B0604020202020204" pitchFamily="34" charset="0"/>
                        <a:buChar char="•"/>
                      </a:pPr>
                      <a:r>
                        <a:rPr lang="de-DE" sz="1600" dirty="0"/>
                        <a:t>Die</a:t>
                      </a:r>
                      <a:r>
                        <a:rPr lang="de-DE" sz="1600" baseline="0" dirty="0"/>
                        <a:t> finale Festlegung von Maßnahmen </a:t>
                      </a:r>
                      <a:r>
                        <a:rPr lang="de-DE" sz="1600" b="1" baseline="0" dirty="0">
                          <a:solidFill>
                            <a:srgbClr val="9933FF"/>
                          </a:solidFill>
                        </a:rPr>
                        <a:t>erfolgt/e</a:t>
                      </a:r>
                      <a:r>
                        <a:rPr lang="de-DE" sz="1600" baseline="0" dirty="0">
                          <a:solidFill>
                            <a:srgbClr val="9933FF"/>
                          </a:solidFill>
                        </a:rPr>
                        <a:t> </a:t>
                      </a:r>
                      <a:r>
                        <a:rPr lang="de-DE" sz="1600" baseline="0" dirty="0"/>
                        <a:t>am </a:t>
                      </a:r>
                      <a:r>
                        <a:rPr lang="de-DE" sz="1600" b="1" i="1" baseline="0" dirty="0">
                          <a:solidFill>
                            <a:srgbClr val="9933FF"/>
                          </a:solidFill>
                        </a:rPr>
                        <a:t>DATUM</a:t>
                      </a:r>
                      <a:r>
                        <a:rPr lang="de-DE" sz="1600" baseline="0" dirty="0">
                          <a:solidFill>
                            <a:srgbClr val="9933FF"/>
                          </a:solidFill>
                        </a:rPr>
                        <a:t> </a:t>
                      </a:r>
                      <a:r>
                        <a:rPr lang="de-DE" sz="1600" baseline="0" dirty="0"/>
                        <a:t>durch </a:t>
                      </a:r>
                      <a:r>
                        <a:rPr lang="de-DE" sz="1600" b="1" i="1" baseline="0" dirty="0">
                          <a:solidFill>
                            <a:srgbClr val="9933FF"/>
                          </a:solidFill>
                        </a:rPr>
                        <a:t>XY</a:t>
                      </a:r>
                      <a:r>
                        <a:rPr lang="de-DE" sz="1600" baseline="0" dirty="0"/>
                        <a:t>.</a:t>
                      </a:r>
                      <a:endParaRPr lang="de-DE" sz="1600" dirty="0"/>
                    </a:p>
                  </a:txBody>
                  <a:tcPr marT="45727" marB="45727"/>
                </a:tc>
                <a:extLst>
                  <a:ext uri="{0D108BD9-81ED-4DB2-BD59-A6C34878D82A}">
                    <a16:rowId xmlns:a16="http://schemas.microsoft.com/office/drawing/2014/main" val="1392367457"/>
                  </a:ext>
                </a:extLst>
              </a:tr>
              <a:tr h="370840">
                <a:tc>
                  <a:txBody>
                    <a:bodyPr/>
                    <a:lstStyle/>
                    <a:p>
                      <a:r>
                        <a:rPr lang="de-DE" sz="1400" b="1" dirty="0"/>
                        <a:t>5. Durchführung von Maß-nahmen</a:t>
                      </a:r>
                    </a:p>
                  </a:txBody>
                  <a:tcPr marT="45727" marB="45727"/>
                </a:tc>
                <a:tc>
                  <a:txBody>
                    <a:bodyPr/>
                    <a:lstStyle/>
                    <a:p>
                      <a:pPr marL="174625" indent="-174625">
                        <a:buFont typeface="Arial" panose="020B0604020202020204" pitchFamily="34" charset="0"/>
                        <a:buChar char="•"/>
                      </a:pPr>
                      <a:r>
                        <a:rPr lang="de-DE" sz="1600" dirty="0"/>
                        <a:t>Die</a:t>
                      </a:r>
                      <a:r>
                        <a:rPr lang="de-DE" sz="1600" baseline="0" dirty="0"/>
                        <a:t> Maßnahmen werden voraussichtlich ab </a:t>
                      </a:r>
                      <a:r>
                        <a:rPr lang="de-DE" sz="1600" b="1" i="1" baseline="0" dirty="0">
                          <a:solidFill>
                            <a:srgbClr val="9933FF"/>
                          </a:solidFill>
                        </a:rPr>
                        <a:t>DATUM</a:t>
                      </a:r>
                      <a:r>
                        <a:rPr lang="de-DE" sz="1600" baseline="0" dirty="0">
                          <a:solidFill>
                            <a:srgbClr val="9933FF"/>
                          </a:solidFill>
                        </a:rPr>
                        <a:t> </a:t>
                      </a:r>
                      <a:r>
                        <a:rPr lang="de-DE" sz="1600" baseline="0" dirty="0"/>
                        <a:t>umgesetzt. Dies dauert vermutlich bis </a:t>
                      </a:r>
                      <a:r>
                        <a:rPr lang="de-DE" sz="1600" b="1" i="1" baseline="0" dirty="0">
                          <a:solidFill>
                            <a:srgbClr val="9933FF"/>
                          </a:solidFill>
                        </a:rPr>
                        <a:t>DATUM</a:t>
                      </a:r>
                      <a:r>
                        <a:rPr lang="de-DE" sz="1600" baseline="0" dirty="0"/>
                        <a:t>.</a:t>
                      </a:r>
                      <a:endParaRPr lang="de-DE" sz="1600" dirty="0"/>
                    </a:p>
                  </a:txBody>
                  <a:tcPr marT="45727" marB="45727"/>
                </a:tc>
                <a:extLst>
                  <a:ext uri="{0D108BD9-81ED-4DB2-BD59-A6C34878D82A}">
                    <a16:rowId xmlns:a16="http://schemas.microsoft.com/office/drawing/2014/main" val="905195950"/>
                  </a:ext>
                </a:extLst>
              </a:tr>
              <a:tr h="370840">
                <a:tc>
                  <a:txBody>
                    <a:bodyPr/>
                    <a:lstStyle/>
                    <a:p>
                      <a:r>
                        <a:rPr lang="de-DE" sz="1400" b="1" dirty="0"/>
                        <a:t>6. Überprüfung der Wirk-samkeit</a:t>
                      </a:r>
                      <a:r>
                        <a:rPr lang="de-DE" sz="1400" b="1" baseline="0" dirty="0"/>
                        <a:t> der Maßnahmen</a:t>
                      </a:r>
                      <a:endParaRPr lang="de-DE" sz="1400" b="1" dirty="0"/>
                    </a:p>
                  </a:txBody>
                  <a:tcPr marT="45727" marB="45727"/>
                </a:tc>
                <a:tc>
                  <a:txBody>
                    <a:bodyPr/>
                    <a:lstStyle/>
                    <a:p>
                      <a:pPr marL="174625" indent="-174625">
                        <a:buFont typeface="Arial" panose="020B0604020202020204" pitchFamily="34" charset="0"/>
                        <a:buChar char="•"/>
                      </a:pPr>
                      <a:r>
                        <a:rPr lang="de-DE" sz="1600" dirty="0"/>
                        <a:t>Diese</a:t>
                      </a:r>
                      <a:r>
                        <a:rPr lang="de-DE" sz="1600" baseline="0" dirty="0"/>
                        <a:t> wird definitiv erfolgen, der Zeitraum ist jedoch stark abhängig von der Art der vereinbarten Maßnahmen.</a:t>
                      </a:r>
                      <a:endParaRPr lang="de-DE" sz="1600" dirty="0"/>
                    </a:p>
                  </a:txBody>
                  <a:tcPr marT="45727" marB="45727"/>
                </a:tc>
                <a:extLst>
                  <a:ext uri="{0D108BD9-81ED-4DB2-BD59-A6C34878D82A}">
                    <a16:rowId xmlns:a16="http://schemas.microsoft.com/office/drawing/2014/main" val="3892002595"/>
                  </a:ext>
                </a:extLst>
              </a:tr>
              <a:tr h="370840">
                <a:tc>
                  <a:txBody>
                    <a:bodyPr/>
                    <a:lstStyle/>
                    <a:p>
                      <a:r>
                        <a:rPr lang="de-DE" sz="1400" b="1" dirty="0"/>
                        <a:t>7. Aktualisierung</a:t>
                      </a:r>
                      <a:r>
                        <a:rPr lang="de-DE" sz="1400" b="1" baseline="0" dirty="0"/>
                        <a:t> und Fortschreibung</a:t>
                      </a:r>
                      <a:endParaRPr lang="de-DE" sz="1400" b="1" dirty="0"/>
                    </a:p>
                  </a:txBody>
                  <a:tcPr marT="45727" marB="45727"/>
                </a:tc>
                <a:tc>
                  <a:txBody>
                    <a:bodyPr/>
                    <a:lstStyle/>
                    <a:p>
                      <a:pPr marL="174625" indent="-174625">
                        <a:buFont typeface="Arial" panose="020B0604020202020204" pitchFamily="34" charset="0"/>
                        <a:buChar char="•"/>
                      </a:pPr>
                      <a:r>
                        <a:rPr lang="de-DE" sz="1600" dirty="0"/>
                        <a:t>Die Aktualisierung der Gefährdungsbeurteilung für die psychische Belastung</a:t>
                      </a:r>
                      <a:r>
                        <a:rPr lang="de-DE" sz="1600" baseline="0" dirty="0"/>
                        <a:t> </a:t>
                      </a:r>
                      <a:r>
                        <a:rPr lang="de-DE" sz="1600" dirty="0"/>
                        <a:t>erfolgt – </a:t>
                      </a:r>
                      <a:r>
                        <a:rPr lang="de-DE" sz="1600" b="1" i="1" baseline="0" dirty="0">
                          <a:solidFill>
                            <a:srgbClr val="9933FF"/>
                          </a:solidFill>
                        </a:rPr>
                        <a:t>Vereinbarung ergänzen</a:t>
                      </a:r>
                      <a:r>
                        <a:rPr lang="de-DE" sz="1600" baseline="0" dirty="0"/>
                        <a:t>.</a:t>
                      </a:r>
                      <a:endParaRPr lang="de-DE" sz="1600" dirty="0"/>
                    </a:p>
                  </a:txBody>
                  <a:tcPr marT="45727" marB="45727"/>
                </a:tc>
                <a:extLst>
                  <a:ext uri="{0D108BD9-81ED-4DB2-BD59-A6C34878D82A}">
                    <a16:rowId xmlns:a16="http://schemas.microsoft.com/office/drawing/2014/main" val="3750296407"/>
                  </a:ext>
                </a:extLst>
              </a:tr>
            </a:tbl>
          </a:graphicData>
        </a:graphic>
      </p:graphicFrame>
    </p:spTree>
    <p:extLst>
      <p:ext uri="{BB962C8B-B14F-4D97-AF65-F5344CB8AC3E}">
        <p14:creationId xmlns:p14="http://schemas.microsoft.com/office/powerpoint/2010/main" val="4189132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FA4AAB-0B93-4161-8564-B93DCFD5CBA9}"/>
              </a:ext>
            </a:extLst>
          </p:cNvPr>
          <p:cNvSpPr>
            <a:spLocks noGrp="1"/>
          </p:cNvSpPr>
          <p:nvPr>
            <p:ph type="title"/>
          </p:nvPr>
        </p:nvSpPr>
        <p:spPr/>
        <p:txBody>
          <a:bodyPr/>
          <a:lstStyle/>
          <a:p>
            <a:r>
              <a:rPr lang="de-DE" dirty="0"/>
              <a:t>Unsere Gefährdungsbeurteilung: Ergebnisinterpretation</a:t>
            </a:r>
          </a:p>
        </p:txBody>
      </p:sp>
      <p:sp>
        <p:nvSpPr>
          <p:cNvPr id="3" name="Inhaltsplatzhalter 2">
            <a:extLst>
              <a:ext uri="{FF2B5EF4-FFF2-40B4-BE49-F238E27FC236}">
                <a16:creationId xmlns:a16="http://schemas.microsoft.com/office/drawing/2014/main" id="{6B688671-20B3-4FA3-AA25-E88AE6B1FE85}"/>
              </a:ext>
            </a:extLst>
          </p:cNvPr>
          <p:cNvSpPr>
            <a:spLocks noGrp="1"/>
          </p:cNvSpPr>
          <p:nvPr>
            <p:ph idx="1"/>
          </p:nvPr>
        </p:nvSpPr>
        <p:spPr/>
        <p:txBody>
          <a:bodyPr/>
          <a:lstStyle/>
          <a:p>
            <a:pPr marL="0" indent="0">
              <a:spcBef>
                <a:spcPts val="500"/>
              </a:spcBef>
              <a:buNone/>
            </a:pPr>
            <a:r>
              <a:rPr lang="de-DE" altLang="de-DE" b="1" dirty="0">
                <a:solidFill>
                  <a:srgbClr val="00B050"/>
                </a:solidFill>
              </a:rPr>
              <a:t>Die Arbeitsbedingung wird im Mittel sehr positiv bewertet. Es besteht kein Handlungsbedarf. </a:t>
            </a:r>
            <a:r>
              <a:rPr lang="de-DE" altLang="de-DE" sz="1800" dirty="0">
                <a:solidFill>
                  <a:srgbClr val="00B050"/>
                </a:solidFill>
              </a:rPr>
              <a:t>Die arbeitswissenschaftlichen Gestaltungsempfehlungen sind erreicht. Der Aspekt hat den Charakter einer gesundheitsfördernden Ressource.</a:t>
            </a:r>
          </a:p>
          <a:p>
            <a:pPr marL="0" indent="0">
              <a:spcBef>
                <a:spcPts val="500"/>
              </a:spcBef>
            </a:pPr>
            <a:endParaRPr lang="de-DE" altLang="de-DE" sz="1800" b="1" dirty="0">
              <a:solidFill>
                <a:srgbClr val="CC9900"/>
              </a:solidFill>
            </a:endParaRPr>
          </a:p>
          <a:p>
            <a:pPr marL="0" indent="0">
              <a:spcBef>
                <a:spcPts val="500"/>
              </a:spcBef>
              <a:buNone/>
            </a:pPr>
            <a:r>
              <a:rPr lang="de-DE" altLang="de-DE" b="1" dirty="0">
                <a:solidFill>
                  <a:srgbClr val="CC9900"/>
                </a:solidFill>
              </a:rPr>
              <a:t>Die Arbeitsbedingung wird als mittelmäßig gestaltet bewertet. Es besteht Handlungsbedarf. </a:t>
            </a:r>
            <a:r>
              <a:rPr lang="de-DE" altLang="de-DE" sz="1800" dirty="0">
                <a:solidFill>
                  <a:srgbClr val="CC9900"/>
                </a:solidFill>
              </a:rPr>
              <a:t>Die arbeitswissenschaftlichen Gestaltungsempfehlungen sind noch nicht erreicht. Es sind entsprechende Maßnahmen erforderlich, um daraus eine gesundheitsfördernde Ressource zu entwickeln.</a:t>
            </a:r>
          </a:p>
          <a:p>
            <a:pPr marL="0" indent="0">
              <a:spcBef>
                <a:spcPts val="500"/>
              </a:spcBef>
            </a:pPr>
            <a:endParaRPr lang="de-DE" altLang="de-DE" sz="1800" b="1" dirty="0">
              <a:solidFill>
                <a:srgbClr val="FF0000"/>
              </a:solidFill>
            </a:endParaRPr>
          </a:p>
          <a:p>
            <a:pPr marL="0" indent="0">
              <a:spcBef>
                <a:spcPts val="500"/>
              </a:spcBef>
              <a:buNone/>
            </a:pPr>
            <a:r>
              <a:rPr lang="de-DE" altLang="de-DE" b="1" dirty="0">
                <a:solidFill>
                  <a:srgbClr val="FF0000"/>
                </a:solidFill>
              </a:rPr>
              <a:t>Die Arbeitsbedingung wird als ungünstig oder mangelhaft gestaltet bewertet. Es besteht dringender Handlungsbedarf. </a:t>
            </a:r>
            <a:r>
              <a:rPr lang="de-DE" altLang="de-DE" sz="1800" dirty="0">
                <a:solidFill>
                  <a:srgbClr val="FF0000"/>
                </a:solidFill>
              </a:rPr>
              <a:t>Die arbeitswissenschaftlichen Gestaltungs-empfehlungen sind nicht erreicht. Es sind dringend Maßnahmen erforderlich, um die Arbeitsbedingung gesundheitsförderlich zu gestalten.</a:t>
            </a:r>
            <a:endParaRPr lang="de-DE" altLang="de-DE" sz="1800" dirty="0"/>
          </a:p>
          <a:p>
            <a:endParaRPr lang="de-DE" sz="1800" dirty="0"/>
          </a:p>
        </p:txBody>
      </p:sp>
    </p:spTree>
    <p:extLst>
      <p:ext uri="{BB962C8B-B14F-4D97-AF65-F5344CB8AC3E}">
        <p14:creationId xmlns:p14="http://schemas.microsoft.com/office/powerpoint/2010/main" val="1424513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28BE4F-3F81-49DA-982E-40E348D7330D}"/>
              </a:ext>
            </a:extLst>
          </p:cNvPr>
          <p:cNvSpPr>
            <a:spLocks noGrp="1"/>
          </p:cNvSpPr>
          <p:nvPr>
            <p:ph type="title"/>
          </p:nvPr>
        </p:nvSpPr>
        <p:spPr/>
        <p:txBody>
          <a:bodyPr/>
          <a:lstStyle/>
          <a:p>
            <a:r>
              <a:rPr lang="de-DE" dirty="0"/>
              <a:t>Ergebnisse des </a:t>
            </a:r>
            <a:r>
              <a:rPr lang="de-DE" dirty="0" err="1"/>
              <a:t>PegA</a:t>
            </a:r>
            <a:r>
              <a:rPr lang="de-DE" dirty="0"/>
              <a:t>-Expertenchecks</a:t>
            </a:r>
          </a:p>
        </p:txBody>
      </p:sp>
      <p:sp>
        <p:nvSpPr>
          <p:cNvPr id="3" name="Textplatzhalter 2">
            <a:extLst>
              <a:ext uri="{FF2B5EF4-FFF2-40B4-BE49-F238E27FC236}">
                <a16:creationId xmlns:a16="http://schemas.microsoft.com/office/drawing/2014/main" id="{42236C41-F150-4062-82C8-0A73E45D713E}"/>
              </a:ext>
            </a:extLst>
          </p:cNvPr>
          <p:cNvSpPr>
            <a:spLocks noGrp="1"/>
          </p:cNvSpPr>
          <p:nvPr>
            <p:ph type="body" idx="1"/>
          </p:nvPr>
        </p:nvSpPr>
        <p:spPr/>
        <p:txBody>
          <a:bodyPr/>
          <a:lstStyle/>
          <a:p>
            <a:r>
              <a:rPr lang="de-DE" dirty="0"/>
              <a:t>Dokumentenanalyse und Begehung mit System</a:t>
            </a:r>
          </a:p>
        </p:txBody>
      </p:sp>
    </p:spTree>
    <p:extLst>
      <p:ext uri="{BB962C8B-B14F-4D97-AF65-F5344CB8AC3E}">
        <p14:creationId xmlns:p14="http://schemas.microsoft.com/office/powerpoint/2010/main" val="4283701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D8C730-308B-4A87-881D-98F54E0646C2}"/>
              </a:ext>
            </a:extLst>
          </p:cNvPr>
          <p:cNvSpPr>
            <a:spLocks noGrp="1"/>
          </p:cNvSpPr>
          <p:nvPr>
            <p:ph type="title"/>
          </p:nvPr>
        </p:nvSpPr>
        <p:spPr/>
        <p:txBody>
          <a:bodyPr/>
          <a:lstStyle/>
          <a:p>
            <a:r>
              <a:rPr lang="de-DE" dirty="0" err="1"/>
              <a:t>PegA</a:t>
            </a:r>
            <a:r>
              <a:rPr lang="de-DE" dirty="0"/>
              <a:t>-Expertencheck: Hintergrundinformationen</a:t>
            </a:r>
          </a:p>
        </p:txBody>
      </p:sp>
      <p:sp>
        <p:nvSpPr>
          <p:cNvPr id="3" name="Inhaltsplatzhalter 2">
            <a:extLst>
              <a:ext uri="{FF2B5EF4-FFF2-40B4-BE49-F238E27FC236}">
                <a16:creationId xmlns:a16="http://schemas.microsoft.com/office/drawing/2014/main" id="{066B9C9B-5173-4D04-BBCB-835EAA433B76}"/>
              </a:ext>
            </a:extLst>
          </p:cNvPr>
          <p:cNvSpPr>
            <a:spLocks noGrp="1"/>
          </p:cNvSpPr>
          <p:nvPr>
            <p:ph idx="1"/>
          </p:nvPr>
        </p:nvSpPr>
        <p:spPr>
          <a:xfrm>
            <a:off x="874713" y="1881188"/>
            <a:ext cx="7848000" cy="4068762"/>
          </a:xfrm>
        </p:spPr>
        <p:txBody>
          <a:bodyPr/>
          <a:lstStyle/>
          <a:p>
            <a:pPr marL="0" indent="0">
              <a:buNone/>
            </a:pPr>
            <a:r>
              <a:rPr lang="de-DE" altLang="de-DE" b="1" dirty="0">
                <a:cs typeface="Arial" panose="020B0604020202020204" pitchFamily="34" charset="0"/>
              </a:rPr>
              <a:t>Instrument</a:t>
            </a:r>
            <a:r>
              <a:rPr lang="de-DE" altLang="de-DE" dirty="0">
                <a:cs typeface="Arial" panose="020B0604020202020204" pitchFamily="34" charset="0"/>
              </a:rPr>
              <a:t>: Der </a:t>
            </a:r>
            <a:r>
              <a:rPr lang="de-DE" altLang="de-DE" dirty="0" err="1">
                <a:cs typeface="Arial" panose="020B0604020202020204" pitchFamily="34" charset="0"/>
              </a:rPr>
              <a:t>PegA</a:t>
            </a:r>
            <a:r>
              <a:rPr lang="de-DE" altLang="de-DE" dirty="0">
                <a:cs typeface="Arial" panose="020B0604020202020204" pitchFamily="34" charset="0"/>
              </a:rPr>
              <a:t>-Expertencheck ist eine Kombination aus Dokumentenanalyse, Beobachtung und (bei Bedarf) Interviews. </a:t>
            </a:r>
            <a:br>
              <a:rPr lang="de-DE" altLang="de-DE" dirty="0">
                <a:cs typeface="Arial" panose="020B0604020202020204" pitchFamily="34" charset="0"/>
              </a:rPr>
            </a:br>
            <a:br>
              <a:rPr lang="de-DE" altLang="de-DE" dirty="0">
                <a:cs typeface="Arial" panose="020B0604020202020204" pitchFamily="34" charset="0"/>
              </a:rPr>
            </a:br>
            <a:r>
              <a:rPr lang="de-DE" altLang="de-DE" b="1" dirty="0">
                <a:cs typeface="Arial" panose="020B0604020202020204" pitchFamily="34" charset="0"/>
              </a:rPr>
              <a:t>Analysierte Tätigkeiten/Arbeitsbereiche</a:t>
            </a:r>
            <a:r>
              <a:rPr lang="de-DE" altLang="de-DE" dirty="0">
                <a:cs typeface="Arial" panose="020B0604020202020204" pitchFamily="34" charset="0"/>
              </a:rPr>
              <a:t>:</a:t>
            </a:r>
            <a:br>
              <a:rPr lang="de-DE" altLang="de-DE" dirty="0">
                <a:cs typeface="Arial" panose="020B0604020202020204" pitchFamily="34" charset="0"/>
              </a:rPr>
            </a:br>
            <a:r>
              <a:rPr lang="de-DE" altLang="de-DE" i="1" dirty="0">
                <a:solidFill>
                  <a:srgbClr val="9933FF"/>
                </a:solidFill>
                <a:cs typeface="Arial" panose="020B0604020202020204" pitchFamily="34" charset="0"/>
              </a:rPr>
              <a:t>- Tätigkeit/Arbeitsbereich A</a:t>
            </a:r>
            <a:br>
              <a:rPr lang="de-DE" altLang="de-DE" i="1" dirty="0">
                <a:solidFill>
                  <a:srgbClr val="9933FF"/>
                </a:solidFill>
                <a:cs typeface="Arial" panose="020B0604020202020204" pitchFamily="34" charset="0"/>
              </a:rPr>
            </a:br>
            <a:r>
              <a:rPr lang="de-DE" altLang="de-DE" i="1" dirty="0">
                <a:solidFill>
                  <a:srgbClr val="9933FF"/>
                </a:solidFill>
                <a:cs typeface="Arial" panose="020B0604020202020204" pitchFamily="34" charset="0"/>
              </a:rPr>
              <a:t>- Tätigkeit/Arbeitsbereich B</a:t>
            </a:r>
            <a:br>
              <a:rPr lang="de-DE" altLang="de-DE" i="1" dirty="0">
                <a:solidFill>
                  <a:srgbClr val="9933FF"/>
                </a:solidFill>
                <a:cs typeface="Arial" panose="020B0604020202020204" pitchFamily="34" charset="0"/>
              </a:rPr>
            </a:br>
            <a:r>
              <a:rPr lang="de-DE" altLang="de-DE" i="1" dirty="0">
                <a:solidFill>
                  <a:srgbClr val="9933FF"/>
                </a:solidFill>
                <a:cs typeface="Arial" panose="020B0604020202020204" pitchFamily="34" charset="0"/>
              </a:rPr>
              <a:t>- Tätigkeit/Arbeitsbereich C</a:t>
            </a:r>
            <a:br>
              <a:rPr lang="de-DE" altLang="de-DE" dirty="0">
                <a:solidFill>
                  <a:srgbClr val="FF0000"/>
                </a:solidFill>
                <a:cs typeface="Arial" panose="020B0604020202020204" pitchFamily="34" charset="0"/>
              </a:rPr>
            </a:br>
            <a:r>
              <a:rPr lang="de-DE" altLang="de-DE" dirty="0">
                <a:cs typeface="Arial" panose="020B0604020202020204" pitchFamily="34" charset="0"/>
              </a:rPr>
              <a:t> </a:t>
            </a:r>
            <a:br>
              <a:rPr lang="de-DE" altLang="de-DE" i="1" dirty="0">
                <a:cs typeface="Arial" panose="020B0604020202020204" pitchFamily="34" charset="0"/>
              </a:rPr>
            </a:br>
            <a:r>
              <a:rPr lang="de-DE" altLang="de-DE" i="1" dirty="0">
                <a:cs typeface="Arial" panose="020B0604020202020204" pitchFamily="34" charset="0"/>
              </a:rPr>
              <a:t>Optional: </a:t>
            </a:r>
            <a:r>
              <a:rPr lang="de-DE" altLang="de-DE" b="1" dirty="0">
                <a:cs typeface="Arial" panose="020B0604020202020204" pitchFamily="34" charset="0"/>
              </a:rPr>
              <a:t>Beteiligte an der Durchführung:</a:t>
            </a:r>
            <a:br>
              <a:rPr lang="de-DE" altLang="de-DE" b="1" dirty="0">
                <a:cs typeface="Arial" panose="020B0604020202020204" pitchFamily="34" charset="0"/>
              </a:rPr>
            </a:br>
            <a:r>
              <a:rPr lang="de-DE" altLang="de-DE" i="1" dirty="0">
                <a:solidFill>
                  <a:srgbClr val="9933FF"/>
                </a:solidFill>
                <a:cs typeface="Arial" panose="020B0604020202020204" pitchFamily="34" charset="0"/>
              </a:rPr>
              <a:t>- Namen der Personen, die die Dokumentenanalysen und Begehungen durchgeführt haben</a:t>
            </a:r>
            <a:endParaRPr lang="de-DE" altLang="de-DE" sz="2800" dirty="0">
              <a:cs typeface="Arial" panose="020B0604020202020204" pitchFamily="34" charset="0"/>
            </a:endParaRPr>
          </a:p>
        </p:txBody>
      </p:sp>
      <p:pic>
        <p:nvPicPr>
          <p:cNvPr id="4" name="Picture 9" descr="Vorschau auf den PegA-Expertencheck">
            <a:extLst>
              <a:ext uri="{FF2B5EF4-FFF2-40B4-BE49-F238E27FC236}">
                <a16:creationId xmlns:a16="http://schemas.microsoft.com/office/drawing/2014/main" id="{082E6199-9F56-4F6A-9880-FD3BF17B21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151" b="2574"/>
          <a:stretch/>
        </p:blipFill>
        <p:spPr bwMode="auto">
          <a:xfrm>
            <a:off x="9000000" y="1800000"/>
            <a:ext cx="2544697" cy="37417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885118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E98B9D-DF3C-4976-8250-3115DBBDA5BA}"/>
              </a:ext>
            </a:extLst>
          </p:cNvPr>
          <p:cNvSpPr>
            <a:spLocks noGrp="1"/>
          </p:cNvSpPr>
          <p:nvPr>
            <p:ph type="title"/>
          </p:nvPr>
        </p:nvSpPr>
        <p:spPr>
          <a:xfrm>
            <a:off x="874711" y="1160463"/>
            <a:ext cx="10442576" cy="520702"/>
          </a:xfrm>
        </p:spPr>
        <p:txBody>
          <a:bodyPr/>
          <a:lstStyle/>
          <a:p>
            <a:r>
              <a:rPr lang="de-DE" dirty="0" err="1"/>
              <a:t>PegA</a:t>
            </a:r>
            <a:r>
              <a:rPr lang="de-DE" dirty="0"/>
              <a:t>-Expertencheck: Beurteilungsgrundlage</a:t>
            </a:r>
          </a:p>
        </p:txBody>
      </p:sp>
      <p:pic>
        <p:nvPicPr>
          <p:cNvPr id="4" name="Grafik 3" descr="Links im Bild ist ein Auszug aus dem ausgefüllten PegA-Expertencheck zu sehen (Fokus: Aspekt &quot;Qualifikation&quot;). Die Antworten werden in Zahlen von 1-3 umgewandelt. Daraus wird in der rechten Hälfte der Abbildung eine Summe gebildet, die dann wiederum durch 4 (für 4 beantwortete Fragen) geteilt wird. So entsteht ein Endergebnis für den Aspekt &quot;Qualifikation&quot; von 2,5. Der Mittelwert kann wie folgt interpretiert werden: Der Aspekt &quot;Qualifikation&quot; stellt eine Ressource da - es besteht kein Handlungsbedarf. Anders wäre es bei einem Mittelwert zwischen 1,67-2,33 (Handlungsbedarf) oder 1,00-1,66 (Dringender Handlungsbedarf)..">
            <a:extLst>
              <a:ext uri="{FF2B5EF4-FFF2-40B4-BE49-F238E27FC236}">
                <a16:creationId xmlns:a16="http://schemas.microsoft.com/office/drawing/2014/main" id="{5697A2A6-9AED-4E47-84BB-6A878099476D}"/>
              </a:ext>
            </a:extLst>
          </p:cNvPr>
          <p:cNvPicPr>
            <a:picLocks noChangeAspect="1"/>
          </p:cNvPicPr>
          <p:nvPr/>
        </p:nvPicPr>
        <p:blipFill>
          <a:blip r:embed="rId3"/>
          <a:stretch>
            <a:fillRect/>
          </a:stretch>
        </p:blipFill>
        <p:spPr>
          <a:xfrm>
            <a:off x="1822565" y="1820553"/>
            <a:ext cx="9049874" cy="4295869"/>
          </a:xfrm>
          <a:prstGeom prst="rect">
            <a:avLst/>
          </a:prstGeom>
        </p:spPr>
      </p:pic>
    </p:spTree>
    <p:extLst>
      <p:ext uri="{BB962C8B-B14F-4D97-AF65-F5344CB8AC3E}">
        <p14:creationId xmlns:p14="http://schemas.microsoft.com/office/powerpoint/2010/main" val="2473527684"/>
      </p:ext>
    </p:extLst>
  </p:cSld>
  <p:clrMapOvr>
    <a:masterClrMapping/>
  </p:clrMapOvr>
</p:sld>
</file>

<file path=ppt/theme/theme1.xml><?xml version="1.0" encoding="utf-8"?>
<a:theme xmlns:a="http://schemas.openxmlformats.org/drawingml/2006/main" name="DGUV Kampagnenlogo">
  <a:themeElements>
    <a:clrScheme name="DGUV Designfraben">
      <a:dk1>
        <a:srgbClr val="000000"/>
      </a:dk1>
      <a:lt1>
        <a:srgbClr val="FFFFFF"/>
      </a:lt1>
      <a:dk2>
        <a:srgbClr val="004994"/>
      </a:dk2>
      <a:lt2>
        <a:srgbClr val="FFFFFF"/>
      </a:lt2>
      <a:accent1>
        <a:srgbClr val="004994"/>
      </a:accent1>
      <a:accent2>
        <a:srgbClr val="00B1EB"/>
      </a:accent2>
      <a:accent3>
        <a:srgbClr val="D4EDFC"/>
      </a:accent3>
      <a:accent4>
        <a:srgbClr val="4CA22F"/>
      </a:accent4>
      <a:accent5>
        <a:srgbClr val="F39200"/>
      </a:accent5>
      <a:accent6>
        <a:srgbClr val="D51317"/>
      </a:accent6>
      <a:hlink>
        <a:srgbClr val="004994"/>
      </a:hlink>
      <a:folHlink>
        <a:srgbClr val="57575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12-PowerPoint-Master-16-9.potx" id="{12E69689-A45D-4643-8174-D6AA907EA5B3}" vid="{21DF903F-A5AE-4CB6-83D4-6108A3D03D9F}"/>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VorlageErgebnispraesentation_pegav2_</Template>
  <TotalTime>0</TotalTime>
  <Words>1126</Words>
  <Application>Microsoft Office PowerPoint</Application>
  <PresentationFormat>Breitbild</PresentationFormat>
  <Paragraphs>145</Paragraphs>
  <Slides>28</Slides>
  <Notes>8</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28</vt:i4>
      </vt:variant>
    </vt:vector>
  </HeadingPairs>
  <TitlesOfParts>
    <vt:vector size="34" baseType="lpstr">
      <vt:lpstr>Arial</vt:lpstr>
      <vt:lpstr>Calibri</vt:lpstr>
      <vt:lpstr>Symbol</vt:lpstr>
      <vt:lpstr>Verdana</vt:lpstr>
      <vt:lpstr>Wingdings</vt:lpstr>
      <vt:lpstr>DGUV Kampagnenlogo</vt:lpstr>
      <vt:lpstr>Gefährdungsbeurteilung: Psychische Belastung</vt:lpstr>
      <vt:lpstr>Hinweise zur Nutzung dieses Foliensatzes</vt:lpstr>
      <vt:lpstr>Inhaltsverzeichnis</vt:lpstr>
      <vt:lpstr>Unsere Gefährdungsbeurteilung: Inhalte</vt:lpstr>
      <vt:lpstr>Unsere Gefährdungsbeurteilung: Ablauf</vt:lpstr>
      <vt:lpstr>Unsere Gefährdungsbeurteilung: Ergebnisinterpretation</vt:lpstr>
      <vt:lpstr>Ergebnisse des PegA-Expertenchecks</vt:lpstr>
      <vt:lpstr>PegA-Expertencheck: Hintergrundinformationen</vt:lpstr>
      <vt:lpstr>PegA-Expertencheck: Beurteilungsgrundlage</vt:lpstr>
      <vt:lpstr>PegA-Expertencheck: Ergebnis-Grafik für die Tätigkeit</vt:lpstr>
      <vt:lpstr>Tätigkeit XY: Ergebnisse im Überblick</vt:lpstr>
      <vt:lpstr>PegA-Expertencheck: Ergebnisse für Tätigkeit XY</vt:lpstr>
      <vt:lpstr>PegA-Expertencheck, Tätigkeit XY: Detailergebnisse</vt:lpstr>
      <vt:lpstr>Tätigkeit XY: Detailergebnisse – Ressourcen</vt:lpstr>
      <vt:lpstr>Tätigkeit XY: Detailergebnisse – Handlungsbedarfe</vt:lpstr>
      <vt:lpstr>Tätigkeit XY: Detailergebnisse – Dringende Handlungsbedarfe</vt:lpstr>
      <vt:lpstr>Ergebnisse der PegA-Befragung</vt:lpstr>
      <vt:lpstr>PegA-Befragung: Hintergrundinformationen</vt:lpstr>
      <vt:lpstr>PegA-Befragung: Beurteilungsgrundlage</vt:lpstr>
      <vt:lpstr>PegA-Befragung: Ergebnisse für Tätigkeit XY</vt:lpstr>
      <vt:lpstr>Tätigkeit XY: Ergebnisse im Detail</vt:lpstr>
      <vt:lpstr>Ergebnisse von PegA-Team</vt:lpstr>
      <vt:lpstr>PegA-Team: Hintergrundinformationen</vt:lpstr>
      <vt:lpstr>PegA-Team: Ergebnisse</vt:lpstr>
      <vt:lpstr>Tätigkeit XY: Detailergebnis PegA-Workshop (1/X)</vt:lpstr>
      <vt:lpstr>Ausblick</vt:lpstr>
      <vt:lpstr>Wie sehen die Maßnahmen aus?</vt:lpstr>
      <vt:lpstr>Ihre Ansprechpersonen bei uns im Unternehmen</vt:lpstr>
    </vt:vector>
  </TitlesOfParts>
  <Company>Berufsgenossenschaft Handel und Warenlogistik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pegav2 - Vorlage Ergebnispräsentation</dc:title>
  <dc:creator>Berufsgenossenschaft Handel und Warenlogistik</dc:creator>
  <cp:lastModifiedBy>Richarz, Saskia</cp:lastModifiedBy>
  <cp:revision>20</cp:revision>
  <cp:lastPrinted>2018-11-19T15:54:28Z</cp:lastPrinted>
  <dcterms:created xsi:type="dcterms:W3CDTF">2024-02-23T06:23:49Z</dcterms:created>
  <dcterms:modified xsi:type="dcterms:W3CDTF">2024-03-09T05:22:15Z</dcterms:modified>
</cp:coreProperties>
</file>