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337" r:id="rId2"/>
    <p:sldId id="334"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64" r:id="rId22"/>
    <p:sldId id="358" r:id="rId23"/>
    <p:sldId id="359" r:id="rId24"/>
    <p:sldId id="360" r:id="rId25"/>
    <p:sldId id="361" r:id="rId26"/>
    <p:sldId id="363" r:id="rId27"/>
    <p:sldId id="365" r:id="rId28"/>
    <p:sldId id="366" r:id="rId29"/>
    <p:sldId id="367" r:id="rId30"/>
    <p:sldId id="368" r:id="rId31"/>
    <p:sldId id="369" r:id="rId32"/>
    <p:sldId id="370" r:id="rId33"/>
    <p:sldId id="371" r:id="rId34"/>
    <p:sldId id="372" r:id="rId35"/>
    <p:sldId id="373" r:id="rId36"/>
    <p:sldId id="379" r:id="rId37"/>
    <p:sldId id="374" r:id="rId38"/>
    <p:sldId id="375" r:id="rId39"/>
    <p:sldId id="376" r:id="rId40"/>
    <p:sldId id="377" r:id="rId41"/>
    <p:sldId id="378" r:id="rId42"/>
    <p:sldId id="380"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4"/>
    <a:srgbClr val="0063AF"/>
    <a:srgbClr val="0086CD"/>
    <a:srgbClr val="0075BF"/>
    <a:srgbClr val="BBE2F9"/>
    <a:srgbClr val="BCE2F9"/>
    <a:srgbClr val="009BE0"/>
    <a:srgbClr val="0093D8"/>
    <a:srgbClr val="0095DB"/>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5" autoAdjust="0"/>
    <p:restoredTop sz="85848" autoAdjust="0"/>
  </p:normalViewPr>
  <p:slideViewPr>
    <p:cSldViewPr snapToGrid="0" snapToObjects="1" showGuides="1">
      <p:cViewPr varScale="1">
        <p:scale>
          <a:sx n="71" d="100"/>
          <a:sy n="71" d="100"/>
        </p:scale>
        <p:origin x="1018" y="48"/>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09.03.2024</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09.03.2024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Zielgruppe insbesondere: GF, ASA, BR, Führungskräfte</a:t>
            </a:r>
          </a:p>
          <a:p>
            <a:r>
              <a:rPr lang="de-DE" altLang="de-DE" dirty="0"/>
              <a:t>Für Beschäftigte eher Kurzfassung im Sinne von: „Uns darum zu kümmern, erfordert auch das ArbSchG.“</a:t>
            </a:r>
          </a:p>
        </p:txBody>
      </p:sp>
      <p:sp>
        <p:nvSpPr>
          <p:cNvPr id="4" name="Foliennummernplatzhalter 3"/>
          <p:cNvSpPr>
            <a:spLocks noGrp="1"/>
          </p:cNvSpPr>
          <p:nvPr>
            <p:ph type="sldNum" sz="quarter" idx="5"/>
          </p:nvPr>
        </p:nvSpPr>
        <p:spPr/>
        <p:txBody>
          <a:bodyPr/>
          <a:lstStyle/>
          <a:p>
            <a:fld id="{3EF8707F-DEE4-7745-A5CF-37B32C872178}" type="slidenum">
              <a:rPr lang="de-DE" smtClean="0"/>
              <a:t>4</a:t>
            </a:fld>
            <a:endParaRPr lang="de-DE" dirty="0"/>
          </a:p>
        </p:txBody>
      </p:sp>
    </p:spTree>
    <p:extLst>
      <p:ext uri="{BB962C8B-B14F-4D97-AF65-F5344CB8AC3E}">
        <p14:creationId xmlns:p14="http://schemas.microsoft.com/office/powerpoint/2010/main" val="229257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Zielgruppe: GF, ASA, Steuerkreis, BR, Betriebsärzte, ggf.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13</a:t>
            </a:fld>
            <a:endParaRPr lang="de-DE" dirty="0"/>
          </a:p>
        </p:txBody>
      </p:sp>
    </p:spTree>
    <p:extLst>
      <p:ext uri="{BB962C8B-B14F-4D97-AF65-F5344CB8AC3E}">
        <p14:creationId xmlns:p14="http://schemas.microsoft.com/office/powerpoint/2010/main" val="84094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Zielgruppe: GF, ASA, Steuerkreis, BR, Betriebsärzte, ggf.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14</a:t>
            </a:fld>
            <a:endParaRPr lang="de-DE" dirty="0"/>
          </a:p>
        </p:txBody>
      </p:sp>
    </p:spTree>
    <p:extLst>
      <p:ext uri="{BB962C8B-B14F-4D97-AF65-F5344CB8AC3E}">
        <p14:creationId xmlns:p14="http://schemas.microsoft.com/office/powerpoint/2010/main" val="142566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Zielgruppe: GF, ASA, Steuerkreis, BR, Betriebsärzte, ggf.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15</a:t>
            </a:fld>
            <a:endParaRPr lang="de-DE" dirty="0"/>
          </a:p>
        </p:txBody>
      </p:sp>
    </p:spTree>
    <p:extLst>
      <p:ext uri="{BB962C8B-B14F-4D97-AF65-F5344CB8AC3E}">
        <p14:creationId xmlns:p14="http://schemas.microsoft.com/office/powerpoint/2010/main" val="197022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Zielgruppe: GF, ASA, Steuerkreis, BR, Betriebsärzte, ggf.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16</a:t>
            </a:fld>
            <a:endParaRPr lang="de-DE" dirty="0"/>
          </a:p>
        </p:txBody>
      </p:sp>
    </p:spTree>
    <p:extLst>
      <p:ext uri="{BB962C8B-B14F-4D97-AF65-F5344CB8AC3E}">
        <p14:creationId xmlns:p14="http://schemas.microsoft.com/office/powerpoint/2010/main" val="3236567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t>
            </a:r>
            <a:r>
              <a:rPr lang="de-DE" altLang="de-DE" dirty="0">
                <a:ea typeface="MS PGothic" panose="020B0600070205080204" pitchFamily="34" charset="-128"/>
              </a:rPr>
              <a:t>Alle</a:t>
            </a:r>
          </a:p>
        </p:txBody>
      </p:sp>
      <p:sp>
        <p:nvSpPr>
          <p:cNvPr id="4" name="Foliennummernplatzhalter 3"/>
          <p:cNvSpPr>
            <a:spLocks noGrp="1"/>
          </p:cNvSpPr>
          <p:nvPr>
            <p:ph type="sldNum" sz="quarter" idx="5"/>
          </p:nvPr>
        </p:nvSpPr>
        <p:spPr/>
        <p:txBody>
          <a:bodyPr/>
          <a:lstStyle/>
          <a:p>
            <a:fld id="{3EF8707F-DEE4-7745-A5CF-37B32C872178}" type="slidenum">
              <a:rPr lang="de-DE" smtClean="0"/>
              <a:t>17</a:t>
            </a:fld>
            <a:endParaRPr lang="de-DE" dirty="0"/>
          </a:p>
        </p:txBody>
      </p:sp>
    </p:spTree>
    <p:extLst>
      <p:ext uri="{BB962C8B-B14F-4D97-AF65-F5344CB8AC3E}">
        <p14:creationId xmlns:p14="http://schemas.microsoft.com/office/powerpoint/2010/main" val="232492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GF, ASA, Steuerkreis, BR, Betriebsärzte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18</a:t>
            </a:fld>
            <a:endParaRPr lang="de-DE" dirty="0"/>
          </a:p>
        </p:txBody>
      </p:sp>
    </p:spTree>
    <p:extLst>
      <p:ext uri="{BB962C8B-B14F-4D97-AF65-F5344CB8AC3E}">
        <p14:creationId xmlns:p14="http://schemas.microsoft.com/office/powerpoint/2010/main" val="8523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GF, ASA, Steuerkreis, BR, Betriebsärzte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19</a:t>
            </a:fld>
            <a:endParaRPr lang="de-DE" dirty="0"/>
          </a:p>
        </p:txBody>
      </p:sp>
    </p:spTree>
    <p:extLst>
      <p:ext uri="{BB962C8B-B14F-4D97-AF65-F5344CB8AC3E}">
        <p14:creationId xmlns:p14="http://schemas.microsoft.com/office/powerpoint/2010/main" val="3017115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GF, ASA, Steuerkreis, BR, Betriebsärzte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20</a:t>
            </a:fld>
            <a:endParaRPr lang="de-DE" dirty="0"/>
          </a:p>
        </p:txBody>
      </p:sp>
    </p:spTree>
    <p:extLst>
      <p:ext uri="{BB962C8B-B14F-4D97-AF65-F5344CB8AC3E}">
        <p14:creationId xmlns:p14="http://schemas.microsoft.com/office/powerpoint/2010/main" val="2249892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GF, ASA, Steuerkreis, BR, Betriebsärzte,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21</a:t>
            </a:fld>
            <a:endParaRPr lang="de-DE" dirty="0"/>
          </a:p>
        </p:txBody>
      </p:sp>
    </p:spTree>
    <p:extLst>
      <p:ext uri="{BB962C8B-B14F-4D97-AF65-F5344CB8AC3E}">
        <p14:creationId xmlns:p14="http://schemas.microsoft.com/office/powerpoint/2010/main" val="999482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GF, ASA, Steuerkreis, BR, Betriebsärzte,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22</a:t>
            </a:fld>
            <a:endParaRPr lang="de-DE" dirty="0"/>
          </a:p>
        </p:txBody>
      </p:sp>
    </p:spTree>
    <p:extLst>
      <p:ext uri="{BB962C8B-B14F-4D97-AF65-F5344CB8AC3E}">
        <p14:creationId xmlns:p14="http://schemas.microsoft.com/office/powerpoint/2010/main" val="158490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Zielgruppe insbesondere: GF, ASA, BR, Führungskräfte</a:t>
            </a:r>
          </a:p>
          <a:p>
            <a:r>
              <a:rPr lang="de-DE" altLang="de-DE" dirty="0"/>
              <a:t>Für Beschäftigte eher Kurzfassung im Sinne von: „Uns darum zu kümmern, erfordert auch das ArbSchG.“</a:t>
            </a:r>
          </a:p>
        </p:txBody>
      </p:sp>
      <p:sp>
        <p:nvSpPr>
          <p:cNvPr id="4" name="Foliennummernplatzhalter 3"/>
          <p:cNvSpPr>
            <a:spLocks noGrp="1"/>
          </p:cNvSpPr>
          <p:nvPr>
            <p:ph type="sldNum" sz="quarter" idx="5"/>
          </p:nvPr>
        </p:nvSpPr>
        <p:spPr/>
        <p:txBody>
          <a:bodyPr/>
          <a:lstStyle/>
          <a:p>
            <a:fld id="{3EF8707F-DEE4-7745-A5CF-37B32C872178}" type="slidenum">
              <a:rPr lang="de-DE" smtClean="0"/>
              <a:t>5</a:t>
            </a:fld>
            <a:endParaRPr lang="de-DE" dirty="0"/>
          </a:p>
        </p:txBody>
      </p:sp>
    </p:spTree>
    <p:extLst>
      <p:ext uri="{BB962C8B-B14F-4D97-AF65-F5344CB8AC3E}">
        <p14:creationId xmlns:p14="http://schemas.microsoft.com/office/powerpoint/2010/main" val="17719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GF, ASA, Steuerkreis, BR, Betriebsärzte,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23</a:t>
            </a:fld>
            <a:endParaRPr lang="de-DE" dirty="0"/>
          </a:p>
        </p:txBody>
      </p:sp>
    </p:spTree>
    <p:extLst>
      <p:ext uri="{BB962C8B-B14F-4D97-AF65-F5344CB8AC3E}">
        <p14:creationId xmlns:p14="http://schemas.microsoft.com/office/powerpoint/2010/main" val="2674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GF, ASA, Steuerkreis, BR, Betriebsärzte,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24</a:t>
            </a:fld>
            <a:endParaRPr lang="de-DE" dirty="0"/>
          </a:p>
        </p:txBody>
      </p:sp>
    </p:spTree>
    <p:extLst>
      <p:ext uri="{BB962C8B-B14F-4D97-AF65-F5344CB8AC3E}">
        <p14:creationId xmlns:p14="http://schemas.microsoft.com/office/powerpoint/2010/main" val="3070793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GF, ASA, Steuerkreis, BR, Betriebsärzte,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25</a:t>
            </a:fld>
            <a:endParaRPr lang="de-DE" dirty="0"/>
          </a:p>
        </p:txBody>
      </p:sp>
    </p:spTree>
    <p:extLst>
      <p:ext uri="{BB962C8B-B14F-4D97-AF65-F5344CB8AC3E}">
        <p14:creationId xmlns:p14="http://schemas.microsoft.com/office/powerpoint/2010/main" val="2884709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GF, ASA, Steuerkreis, BR, Betriebsärzte,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26</a:t>
            </a:fld>
            <a:endParaRPr lang="de-DE" dirty="0"/>
          </a:p>
        </p:txBody>
      </p:sp>
    </p:spTree>
    <p:extLst>
      <p:ext uri="{BB962C8B-B14F-4D97-AF65-F5344CB8AC3E}">
        <p14:creationId xmlns:p14="http://schemas.microsoft.com/office/powerpoint/2010/main" val="3248530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 </a:t>
            </a:r>
            <a:r>
              <a:rPr lang="de-DE" altLang="de-DE" dirty="0">
                <a:sym typeface="Wingdings" panose="05000000000000000000" pitchFamily="2" charset="2"/>
              </a:rPr>
              <a:t> Wobei generell natürlich nur die Instrumente interessant sind, die tatsächlich zum Einsatz kommen</a:t>
            </a:r>
          </a:p>
        </p:txBody>
      </p:sp>
      <p:sp>
        <p:nvSpPr>
          <p:cNvPr id="4" name="Foliennummernplatzhalter 3"/>
          <p:cNvSpPr>
            <a:spLocks noGrp="1"/>
          </p:cNvSpPr>
          <p:nvPr>
            <p:ph type="sldNum" sz="quarter" idx="5"/>
          </p:nvPr>
        </p:nvSpPr>
        <p:spPr/>
        <p:txBody>
          <a:bodyPr/>
          <a:lstStyle/>
          <a:p>
            <a:fld id="{3EF8707F-DEE4-7745-A5CF-37B32C872178}" type="slidenum">
              <a:rPr lang="de-DE" smtClean="0"/>
              <a:t>27</a:t>
            </a:fld>
            <a:endParaRPr lang="de-DE" dirty="0"/>
          </a:p>
        </p:txBody>
      </p:sp>
    </p:spTree>
    <p:extLst>
      <p:ext uri="{BB962C8B-B14F-4D97-AF65-F5344CB8AC3E}">
        <p14:creationId xmlns:p14="http://schemas.microsoft.com/office/powerpoint/2010/main" val="3400378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Zielgruppe: Alle </a:t>
            </a:r>
            <a:r>
              <a:rPr lang="de-DE" altLang="de-DE" dirty="0">
                <a:sym typeface="Wingdings" panose="05000000000000000000" pitchFamily="2" charset="2"/>
              </a:rPr>
              <a:t> Wobei generell natürlich nur die Instrumente interessant sind, die tatsächlich zum Einsatz kommen</a:t>
            </a:r>
          </a:p>
          <a:p>
            <a:endParaRPr lang="de-DE" altLang="de-DE" dirty="0">
              <a:sym typeface="Wingdings" panose="05000000000000000000" pitchFamily="2" charset="2"/>
            </a:endParaRPr>
          </a:p>
          <a:p>
            <a:r>
              <a:rPr lang="de-DE" altLang="de-DE" dirty="0">
                <a:sym typeface="Wingdings" panose="05000000000000000000" pitchFamily="2" charset="2"/>
              </a:rPr>
              <a:t>Quellenangaben beim Aspekt „Normativ verankert“:</a:t>
            </a:r>
          </a:p>
          <a:p>
            <a:pPr eaLnBrk="1" hangingPunct="1">
              <a:spcBef>
                <a:spcPct val="0"/>
              </a:spcBef>
            </a:pPr>
            <a:r>
              <a:rPr lang="de-DE" altLang="de-DE" dirty="0"/>
              <a:t>Grundlagen für die Instrumentenentwicklung: DIN EN ISO 6385 (Grundsätze der Ergonomie für die Gestaltung von Arbeitsbedingungen) und DIN EN ISO 10075-1 bis 3 (Ergonomische Grundlagen bezüglich psychischer Arbeitsbelastung)</a:t>
            </a:r>
          </a:p>
          <a:p>
            <a:pPr eaLnBrk="1" hangingPunct="1">
              <a:spcBef>
                <a:spcPct val="0"/>
              </a:spcBef>
            </a:pPr>
            <a:r>
              <a:rPr lang="de-DE" altLang="de-DE" dirty="0"/>
              <a:t>GDA-Leitlinien und GDA-Grundsätze finden Sie hier: Arbeitsschutz gemeinsam anpacken – Leitlinie Beratung und Überwachung bei psychischer Belastung am Arbeitsplatz, Hrsg.: Geschäftsstelle der Nationalen Arbeitsschutzkonferenz, c/o Bundesanstalt für Arbeitsschutz und Arbeitsmedizin.</a:t>
            </a:r>
            <a:endParaRPr lang="de-DE" altLang="de-DE" baseline="-25000" dirty="0"/>
          </a:p>
        </p:txBody>
      </p:sp>
      <p:sp>
        <p:nvSpPr>
          <p:cNvPr id="4" name="Foliennummernplatzhalter 3"/>
          <p:cNvSpPr>
            <a:spLocks noGrp="1"/>
          </p:cNvSpPr>
          <p:nvPr>
            <p:ph type="sldNum" sz="quarter" idx="5"/>
          </p:nvPr>
        </p:nvSpPr>
        <p:spPr/>
        <p:txBody>
          <a:bodyPr/>
          <a:lstStyle/>
          <a:p>
            <a:fld id="{3EF8707F-DEE4-7745-A5CF-37B32C872178}" type="slidenum">
              <a:rPr lang="de-DE" smtClean="0"/>
              <a:t>28</a:t>
            </a:fld>
            <a:endParaRPr lang="de-DE" dirty="0"/>
          </a:p>
        </p:txBody>
      </p:sp>
    </p:spTree>
    <p:extLst>
      <p:ext uri="{BB962C8B-B14F-4D97-AF65-F5344CB8AC3E}">
        <p14:creationId xmlns:p14="http://schemas.microsoft.com/office/powerpoint/2010/main" val="4022873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 </a:t>
            </a:r>
            <a:r>
              <a:rPr lang="de-DE" altLang="de-DE" dirty="0">
                <a:sym typeface="Wingdings" panose="05000000000000000000" pitchFamily="2" charset="2"/>
              </a:rPr>
              <a:t> Wobei generell natürlich nur die Instrumente interessant sind, die tatsächlich zum Einsatz kommen</a:t>
            </a:r>
            <a:endParaRPr lang="de-DE" alt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29</a:t>
            </a:fld>
            <a:endParaRPr lang="de-DE" dirty="0"/>
          </a:p>
        </p:txBody>
      </p:sp>
    </p:spTree>
    <p:extLst>
      <p:ext uri="{BB962C8B-B14F-4D97-AF65-F5344CB8AC3E}">
        <p14:creationId xmlns:p14="http://schemas.microsoft.com/office/powerpoint/2010/main" val="985233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 </a:t>
            </a:r>
            <a:r>
              <a:rPr lang="de-DE" altLang="de-DE" dirty="0">
                <a:sym typeface="Wingdings" panose="05000000000000000000" pitchFamily="2" charset="2"/>
              </a:rPr>
              <a:t> Wobei generell natürlich nur die Instrumente interessant sind, die tatsächlich zum Einsatz kommen</a:t>
            </a:r>
            <a:endParaRPr lang="de-DE" alt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30</a:t>
            </a:fld>
            <a:endParaRPr lang="de-DE" dirty="0"/>
          </a:p>
        </p:txBody>
      </p:sp>
    </p:spTree>
    <p:extLst>
      <p:ext uri="{BB962C8B-B14F-4D97-AF65-F5344CB8AC3E}">
        <p14:creationId xmlns:p14="http://schemas.microsoft.com/office/powerpoint/2010/main" val="536130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 </a:t>
            </a:r>
            <a:r>
              <a:rPr lang="de-DE" altLang="de-DE" dirty="0">
                <a:sym typeface="Wingdings" panose="05000000000000000000" pitchFamily="2" charset="2"/>
              </a:rPr>
              <a:t> Wobei generell natürlich nur die Instrumente interessant sind, die tatsächlich zum Einsatz kommen</a:t>
            </a:r>
            <a:endParaRPr lang="de-DE" altLang="de-DE" dirty="0"/>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31</a:t>
            </a:fld>
            <a:endParaRPr lang="de-DE" dirty="0"/>
          </a:p>
        </p:txBody>
      </p:sp>
    </p:spTree>
    <p:extLst>
      <p:ext uri="{BB962C8B-B14F-4D97-AF65-F5344CB8AC3E}">
        <p14:creationId xmlns:p14="http://schemas.microsoft.com/office/powerpoint/2010/main" val="520306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 </a:t>
            </a:r>
            <a:r>
              <a:rPr lang="de-DE" altLang="de-DE" dirty="0">
                <a:sym typeface="Wingdings" panose="05000000000000000000" pitchFamily="2" charset="2"/>
              </a:rPr>
              <a:t> Wobei generell natürlich nur die Instrumente interessant sind, die tatsächlich zum Einsatz kommen</a:t>
            </a:r>
            <a:endParaRPr lang="de-DE" altLang="de-DE" dirty="0"/>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32</a:t>
            </a:fld>
            <a:endParaRPr lang="de-DE" dirty="0"/>
          </a:p>
        </p:txBody>
      </p:sp>
    </p:spTree>
    <p:extLst>
      <p:ext uri="{BB962C8B-B14F-4D97-AF65-F5344CB8AC3E}">
        <p14:creationId xmlns:p14="http://schemas.microsoft.com/office/powerpoint/2010/main" val="194092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a:t>
            </a:r>
          </a:p>
        </p:txBody>
      </p:sp>
      <p:sp>
        <p:nvSpPr>
          <p:cNvPr id="4" name="Foliennummernplatzhalter 3"/>
          <p:cNvSpPr>
            <a:spLocks noGrp="1"/>
          </p:cNvSpPr>
          <p:nvPr>
            <p:ph type="sldNum" sz="quarter" idx="5"/>
          </p:nvPr>
        </p:nvSpPr>
        <p:spPr/>
        <p:txBody>
          <a:bodyPr/>
          <a:lstStyle/>
          <a:p>
            <a:fld id="{3EF8707F-DEE4-7745-A5CF-37B32C872178}" type="slidenum">
              <a:rPr lang="de-DE" smtClean="0"/>
              <a:t>6</a:t>
            </a:fld>
            <a:endParaRPr lang="de-DE" dirty="0"/>
          </a:p>
        </p:txBody>
      </p:sp>
    </p:spTree>
    <p:extLst>
      <p:ext uri="{BB962C8B-B14F-4D97-AF65-F5344CB8AC3E}">
        <p14:creationId xmlns:p14="http://schemas.microsoft.com/office/powerpoint/2010/main" val="3395959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 </a:t>
            </a:r>
            <a:r>
              <a:rPr lang="de-DE" altLang="de-DE" dirty="0">
                <a:sym typeface="Wingdings" panose="05000000000000000000" pitchFamily="2" charset="2"/>
              </a:rPr>
              <a:t> Wobei generell natürlich nur die Instrumente interessant sind, die tatsächlich zum Einsatz kommen</a:t>
            </a:r>
            <a:endParaRPr lang="de-DE" altLang="de-DE" dirty="0"/>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33</a:t>
            </a:fld>
            <a:endParaRPr lang="de-DE" dirty="0"/>
          </a:p>
        </p:txBody>
      </p:sp>
    </p:spTree>
    <p:extLst>
      <p:ext uri="{BB962C8B-B14F-4D97-AF65-F5344CB8AC3E}">
        <p14:creationId xmlns:p14="http://schemas.microsoft.com/office/powerpoint/2010/main" val="687486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 </a:t>
            </a:r>
            <a:r>
              <a:rPr lang="de-DE" altLang="de-DE" dirty="0">
                <a:sym typeface="Wingdings" panose="05000000000000000000" pitchFamily="2" charset="2"/>
              </a:rPr>
              <a:t> Wobei generell natürlich nur die Instrumente interessant sind, die tatsächlich zum Einsatz kommen</a:t>
            </a:r>
            <a:endParaRPr lang="de-DE" altLang="de-DE" dirty="0"/>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34</a:t>
            </a:fld>
            <a:endParaRPr lang="de-DE" dirty="0"/>
          </a:p>
        </p:txBody>
      </p:sp>
    </p:spTree>
    <p:extLst>
      <p:ext uri="{BB962C8B-B14F-4D97-AF65-F5344CB8AC3E}">
        <p14:creationId xmlns:p14="http://schemas.microsoft.com/office/powerpoint/2010/main" val="480224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insbesondere: Führungskräfte, Beschäftigte, BR</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35</a:t>
            </a:fld>
            <a:endParaRPr lang="de-DE" dirty="0"/>
          </a:p>
        </p:txBody>
      </p:sp>
    </p:spTree>
    <p:extLst>
      <p:ext uri="{BB962C8B-B14F-4D97-AF65-F5344CB8AC3E}">
        <p14:creationId xmlns:p14="http://schemas.microsoft.com/office/powerpoint/2010/main" val="3513134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37</a:t>
            </a:fld>
            <a:endParaRPr lang="de-DE" dirty="0"/>
          </a:p>
        </p:txBody>
      </p:sp>
    </p:spTree>
    <p:extLst>
      <p:ext uri="{BB962C8B-B14F-4D97-AF65-F5344CB8AC3E}">
        <p14:creationId xmlns:p14="http://schemas.microsoft.com/office/powerpoint/2010/main" val="684290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insbesondere: GF, andere Entscheider über personelle, zeitliche und finanzielle Ressourcen</a:t>
            </a:r>
          </a:p>
        </p:txBody>
      </p:sp>
      <p:sp>
        <p:nvSpPr>
          <p:cNvPr id="4" name="Foliennummernplatzhalter 3"/>
          <p:cNvSpPr>
            <a:spLocks noGrp="1"/>
          </p:cNvSpPr>
          <p:nvPr>
            <p:ph type="sldNum" sz="quarter" idx="5"/>
          </p:nvPr>
        </p:nvSpPr>
        <p:spPr/>
        <p:txBody>
          <a:bodyPr/>
          <a:lstStyle/>
          <a:p>
            <a:fld id="{3EF8707F-DEE4-7745-A5CF-37B32C872178}" type="slidenum">
              <a:rPr lang="de-DE" smtClean="0"/>
              <a:t>38</a:t>
            </a:fld>
            <a:endParaRPr lang="de-DE" dirty="0"/>
          </a:p>
        </p:txBody>
      </p:sp>
    </p:spTree>
    <p:extLst>
      <p:ext uri="{BB962C8B-B14F-4D97-AF65-F5344CB8AC3E}">
        <p14:creationId xmlns:p14="http://schemas.microsoft.com/office/powerpoint/2010/main" val="1452978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insbesondere: GF, andere Entscheider über personelle, zeitliche und finanzielle Ressourcen</a:t>
            </a:r>
          </a:p>
        </p:txBody>
      </p:sp>
      <p:sp>
        <p:nvSpPr>
          <p:cNvPr id="4" name="Foliennummernplatzhalter 3"/>
          <p:cNvSpPr>
            <a:spLocks noGrp="1"/>
          </p:cNvSpPr>
          <p:nvPr>
            <p:ph type="sldNum" sz="quarter" idx="5"/>
          </p:nvPr>
        </p:nvSpPr>
        <p:spPr/>
        <p:txBody>
          <a:bodyPr/>
          <a:lstStyle/>
          <a:p>
            <a:fld id="{3EF8707F-DEE4-7745-A5CF-37B32C872178}" type="slidenum">
              <a:rPr lang="de-DE" smtClean="0"/>
              <a:t>39</a:t>
            </a:fld>
            <a:endParaRPr lang="de-DE" dirty="0"/>
          </a:p>
        </p:txBody>
      </p:sp>
    </p:spTree>
    <p:extLst>
      <p:ext uri="{BB962C8B-B14F-4D97-AF65-F5344CB8AC3E}">
        <p14:creationId xmlns:p14="http://schemas.microsoft.com/office/powerpoint/2010/main" val="1170639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a:t>
            </a:r>
          </a:p>
        </p:txBody>
      </p:sp>
      <p:sp>
        <p:nvSpPr>
          <p:cNvPr id="4" name="Foliennummernplatzhalter 3"/>
          <p:cNvSpPr>
            <a:spLocks noGrp="1"/>
          </p:cNvSpPr>
          <p:nvPr>
            <p:ph type="sldNum" sz="quarter" idx="5"/>
          </p:nvPr>
        </p:nvSpPr>
        <p:spPr/>
        <p:txBody>
          <a:bodyPr/>
          <a:lstStyle/>
          <a:p>
            <a:fld id="{3EF8707F-DEE4-7745-A5CF-37B32C872178}" type="slidenum">
              <a:rPr lang="de-DE" smtClean="0"/>
              <a:t>40</a:t>
            </a:fld>
            <a:endParaRPr lang="de-DE" dirty="0"/>
          </a:p>
        </p:txBody>
      </p:sp>
    </p:spTree>
    <p:extLst>
      <p:ext uri="{BB962C8B-B14F-4D97-AF65-F5344CB8AC3E}">
        <p14:creationId xmlns:p14="http://schemas.microsoft.com/office/powerpoint/2010/main" val="1777601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41</a:t>
            </a:fld>
            <a:endParaRPr lang="de-DE" dirty="0"/>
          </a:p>
        </p:txBody>
      </p:sp>
    </p:spTree>
    <p:extLst>
      <p:ext uri="{BB962C8B-B14F-4D97-AF65-F5344CB8AC3E}">
        <p14:creationId xmlns:p14="http://schemas.microsoft.com/office/powerpoint/2010/main" val="3466037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insbesondere: Führungskräfte, Beschäftigte</a:t>
            </a:r>
          </a:p>
        </p:txBody>
      </p:sp>
      <p:sp>
        <p:nvSpPr>
          <p:cNvPr id="4" name="Foliennummernplatzhalter 3"/>
          <p:cNvSpPr>
            <a:spLocks noGrp="1"/>
          </p:cNvSpPr>
          <p:nvPr>
            <p:ph type="sldNum" sz="quarter" idx="5"/>
          </p:nvPr>
        </p:nvSpPr>
        <p:spPr/>
        <p:txBody>
          <a:bodyPr/>
          <a:lstStyle/>
          <a:p>
            <a:fld id="{3EF8707F-DEE4-7745-A5CF-37B32C872178}" type="slidenum">
              <a:rPr lang="de-DE" smtClean="0"/>
              <a:t>42</a:t>
            </a:fld>
            <a:endParaRPr lang="de-DE" dirty="0"/>
          </a:p>
        </p:txBody>
      </p:sp>
    </p:spTree>
    <p:extLst>
      <p:ext uri="{BB962C8B-B14F-4D97-AF65-F5344CB8AC3E}">
        <p14:creationId xmlns:p14="http://schemas.microsoft.com/office/powerpoint/2010/main" val="370259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7</a:t>
            </a:fld>
            <a:endParaRPr lang="de-DE" dirty="0"/>
          </a:p>
        </p:txBody>
      </p:sp>
    </p:spTree>
    <p:extLst>
      <p:ext uri="{BB962C8B-B14F-4D97-AF65-F5344CB8AC3E}">
        <p14:creationId xmlns:p14="http://schemas.microsoft.com/office/powerpoint/2010/main" val="226145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8</a:t>
            </a:fld>
            <a:endParaRPr lang="de-DE" dirty="0"/>
          </a:p>
        </p:txBody>
      </p:sp>
    </p:spTree>
    <p:extLst>
      <p:ext uri="{BB962C8B-B14F-4D97-AF65-F5344CB8AC3E}">
        <p14:creationId xmlns:p14="http://schemas.microsoft.com/office/powerpoint/2010/main" val="3983392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Zielgruppe: Alle</a:t>
            </a:r>
          </a:p>
          <a:p>
            <a:endParaRPr lang="de-DE" altLang="de-DE" dirty="0"/>
          </a:p>
          <a:p>
            <a:r>
              <a:rPr lang="de-DE" altLang="de-DE" dirty="0"/>
              <a:t>Der hinterlegte Film (bitte auf das Bild klicken) erläutert die Begriffe „Psychische Belastung“ und „Psychische Beanspruchung“. Es kann dazu beitragen, dass alle betrieblichen Akteure ein gemeinsames Verständnis davon besitzen, was Inhalt der Gefährdungsbeurteilung mit Blick auf die psychische Belastung ist.</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9</a:t>
            </a:fld>
            <a:endParaRPr lang="de-DE" dirty="0"/>
          </a:p>
        </p:txBody>
      </p:sp>
    </p:spTree>
    <p:extLst>
      <p:ext uri="{BB962C8B-B14F-4D97-AF65-F5344CB8AC3E}">
        <p14:creationId xmlns:p14="http://schemas.microsoft.com/office/powerpoint/2010/main" val="126284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10</a:t>
            </a:fld>
            <a:endParaRPr lang="de-DE" dirty="0"/>
          </a:p>
        </p:txBody>
      </p:sp>
    </p:spTree>
    <p:extLst>
      <p:ext uri="{BB962C8B-B14F-4D97-AF65-F5344CB8AC3E}">
        <p14:creationId xmlns:p14="http://schemas.microsoft.com/office/powerpoint/2010/main" val="116557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Zielgruppe: Alle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11</a:t>
            </a:fld>
            <a:endParaRPr lang="de-DE" dirty="0"/>
          </a:p>
        </p:txBody>
      </p:sp>
    </p:spTree>
    <p:extLst>
      <p:ext uri="{BB962C8B-B14F-4D97-AF65-F5344CB8AC3E}">
        <p14:creationId xmlns:p14="http://schemas.microsoft.com/office/powerpoint/2010/main" val="364968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Zielgruppe: GF, ASA, Steuerkreis, BR, Betriebsärzte, ggf. Führungskräfte</a:t>
            </a:r>
          </a:p>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12</a:t>
            </a:fld>
            <a:endParaRPr lang="de-DE" dirty="0"/>
          </a:p>
        </p:txBody>
      </p:sp>
    </p:spTree>
    <p:extLst>
      <p:ext uri="{BB962C8B-B14F-4D97-AF65-F5344CB8AC3E}">
        <p14:creationId xmlns:p14="http://schemas.microsoft.com/office/powerpoint/2010/main" val="317627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79828419"/>
      </p:ext>
    </p:extLst>
  </p:cSld>
  <p:clrMapOvr>
    <a:masterClrMapping/>
  </p:clrMapOvr>
  <p:extLst>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898C59E4-3CD3-3044-B766-16D673F4A61A}"/>
              </a:ext>
            </a:extLst>
          </p:cNvPr>
          <p:cNvSpPr/>
          <p:nvPr userDrawn="1"/>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DD4A6259-460D-B94E-AD8D-A00616EA7B59}"/>
              </a:ext>
            </a:extLst>
          </p:cNvPr>
          <p:cNvSpPr/>
          <p:nvPr userDrawn="1"/>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2DCA53CE-D372-6B4E-A074-0EF56FECAD8A}"/>
              </a:ext>
            </a:extLst>
          </p:cNvPr>
          <p:cNvSpPr/>
          <p:nvPr userDrawn="1"/>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5DEDC33-71D5-0546-8393-F2847D0A2918}"/>
              </a:ext>
            </a:extLst>
          </p:cNvPr>
          <p:cNvPicPr>
            <a:picLocks noChangeAspect="1"/>
          </p:cNvPicPr>
          <p:nvPr userDrawn="1"/>
        </p:nvPicPr>
        <p:blipFill>
          <a:blip r:embed="rId2"/>
          <a:stretch>
            <a:fillRect/>
          </a:stretch>
        </p:blipFill>
        <p:spPr>
          <a:xfrm>
            <a:off x="263900" y="225425"/>
            <a:ext cx="2355219" cy="737999"/>
          </a:xfrm>
          <a:prstGeom prst="rect">
            <a:avLst/>
          </a:prstGeom>
        </p:spPr>
      </p:pic>
    </p:spTree>
    <p:extLst>
      <p:ext uri="{BB962C8B-B14F-4D97-AF65-F5344CB8AC3E}">
        <p14:creationId xmlns:p14="http://schemas.microsoft.com/office/powerpoint/2010/main" val="38327365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Tree>
    <p:extLst>
      <p:ext uri="{BB962C8B-B14F-4D97-AF65-F5344CB8AC3E}">
        <p14:creationId xmlns:p14="http://schemas.microsoft.com/office/powerpoint/2010/main" val="1151417140"/>
      </p:ext>
    </p:extLst>
  </p:cSld>
  <p:clrMapOvr>
    <a:masterClrMapping/>
  </p:clrMapOvr>
  <p:extLst>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09.03.2024</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180000" indent="-219600">
              <a:buFont typeface="Arial" panose="020B0604020202020204" pitchFamily="34" charset="0"/>
              <a:buChar char="•"/>
              <a:tabLst/>
              <a:defRPr sz="2000" baseline="0"/>
            </a:lvl1pPr>
            <a:lvl2pPr marL="360000" indent="-220663">
              <a:spcBef>
                <a:spcPts val="1000"/>
              </a:spcBef>
              <a:buFont typeface="Arial" panose="020B0604020202020204" pitchFamily="34" charset="0"/>
              <a:buChar char="•"/>
              <a:defRPr/>
            </a:lvl2pPr>
            <a:lvl3pPr marL="540000" indent="-220663">
              <a:spcBef>
                <a:spcPts val="1000"/>
              </a:spcBef>
              <a:buFont typeface="Arial" panose="020B0604020202020204" pitchFamily="34" charset="0"/>
              <a:buChar char="•"/>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4pPr>
            <a:lvl5pPr marL="900000" indent="-219600">
              <a:spcBef>
                <a:spcPts val="1000"/>
              </a:spcBef>
              <a:buFont typeface="Arial" panose="020B0604020202020204" pitchFamily="34" charset="0"/>
              <a:buChar char="•"/>
              <a:defRPr/>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09.03.2024</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5816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09.03.2024</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3644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800" b="1" i="0" baseline="0">
                <a:solidFill>
                  <a:srgbClr val="004994"/>
                </a:solidFill>
              </a:defRPr>
            </a:lvl1pPr>
          </a:lstStyle>
          <a:p>
            <a:r>
              <a:rPr lang="de-DE" dirty="0"/>
              <a:t>Hier steht eine Überschrift</a:t>
            </a:r>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2000" baseline="0"/>
            </a:lvl1pPr>
            <a:lvl2pPr>
              <a:defRPr/>
            </a:lvl2pPr>
            <a:lvl3pPr>
              <a:defRPr/>
            </a:lvl3pPr>
            <a:lvl4pPr marL="691200" indent="-219600">
              <a:tabLst/>
              <a:defRPr/>
            </a:lvl4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09.03.2024</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7848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800" b="1" i="0" baseline="0">
                <a:solidFill>
                  <a:srgbClr val="004994"/>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09.03.2024</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97806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09.03.2024</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descr="Ein Bild, das Text, Geschirr, Tasse, ClipArt enthält.&#10;&#10;Automatisch generierte Beschreibung">
            <a:extLst>
              <a:ext uri="{FF2B5EF4-FFF2-40B4-BE49-F238E27FC236}">
                <a16:creationId xmlns:a16="http://schemas.microsoft.com/office/drawing/2014/main" id="{F8C175FD-BD11-754F-A94B-9F6B323B521E}"/>
              </a:ext>
            </a:extLst>
          </p:cNvPr>
          <p:cNvPicPr>
            <a:picLocks noChangeAspect="1"/>
          </p:cNvPicPr>
          <p:nvPr userDrawn="1"/>
        </p:nvPicPr>
        <p:blipFill>
          <a:blip r:embed="rId12"/>
          <a:stretch>
            <a:fillRect/>
          </a:stretch>
        </p:blipFill>
        <p:spPr>
          <a:xfrm>
            <a:off x="377532" y="227686"/>
            <a:ext cx="1296832" cy="289836"/>
          </a:xfrm>
          <a:prstGeom prst="rect">
            <a:avLst/>
          </a:prstGeom>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0000" indent="-219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20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3pPr>
      <a:lvl4pPr marL="72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da-portal.d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kompendium.bghw.de/bghw/xhtml/document.jsf?alias=bghw_vpb_b12av011_s1_&amp;&amp;event=naviga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CBE97-4736-A649-A09C-1448C2CDFE9D}"/>
              </a:ext>
            </a:extLst>
          </p:cNvPr>
          <p:cNvSpPr>
            <a:spLocks noGrp="1"/>
          </p:cNvSpPr>
          <p:nvPr>
            <p:ph type="ctrTitle"/>
          </p:nvPr>
        </p:nvSpPr>
        <p:spPr/>
        <p:txBody>
          <a:bodyPr/>
          <a:lstStyle/>
          <a:p>
            <a:r>
              <a:rPr lang="de-DE" sz="2800" dirty="0"/>
              <a:t>Gefährdungsbeurteilung: Psychische Belastung</a:t>
            </a:r>
          </a:p>
        </p:txBody>
      </p:sp>
      <p:sp>
        <p:nvSpPr>
          <p:cNvPr id="3" name="Untertitel 2">
            <a:extLst>
              <a:ext uri="{FF2B5EF4-FFF2-40B4-BE49-F238E27FC236}">
                <a16:creationId xmlns:a16="http://schemas.microsoft.com/office/drawing/2014/main" id="{8A36599E-A163-6E43-9AB4-FC7420BD0731}"/>
              </a:ext>
            </a:extLst>
          </p:cNvPr>
          <p:cNvSpPr>
            <a:spLocks noGrp="1"/>
          </p:cNvSpPr>
          <p:nvPr>
            <p:ph type="subTitle" idx="1"/>
          </p:nvPr>
        </p:nvSpPr>
        <p:spPr/>
        <p:txBody>
          <a:bodyPr/>
          <a:lstStyle/>
          <a:p>
            <a:r>
              <a:rPr lang="de-DE" sz="2400" dirty="0"/>
              <a:t>Informationen zum PegA-Programm</a:t>
            </a:r>
          </a:p>
        </p:txBody>
      </p:sp>
      <p:sp>
        <p:nvSpPr>
          <p:cNvPr id="4" name="Textplatzhalter 3">
            <a:extLst>
              <a:ext uri="{FF2B5EF4-FFF2-40B4-BE49-F238E27FC236}">
                <a16:creationId xmlns:a16="http://schemas.microsoft.com/office/drawing/2014/main" id="{6EE9DDD8-0949-E641-BF3B-0A7380976D10}"/>
              </a:ext>
            </a:extLst>
          </p:cNvPr>
          <p:cNvSpPr>
            <a:spLocks noGrp="1"/>
          </p:cNvSpPr>
          <p:nvPr>
            <p:ph type="body" idx="10"/>
          </p:nvPr>
        </p:nvSpPr>
        <p:spPr/>
        <p:txBody>
          <a:bodyPr/>
          <a:lstStyle/>
          <a:p>
            <a:endParaRPr lang="de-DE" dirty="0"/>
          </a:p>
        </p:txBody>
      </p:sp>
      <p:pic>
        <p:nvPicPr>
          <p:cNvPr id="9" name="Grafik 8" descr="Logo Berufsgenossenschaft Handel und Warenlogistik (BGHW)">
            <a:extLst>
              <a:ext uri="{FF2B5EF4-FFF2-40B4-BE49-F238E27FC236}">
                <a16:creationId xmlns:a16="http://schemas.microsoft.com/office/drawing/2014/main" id="{29837C8A-05C0-BD4D-BEC0-B312CEF90FAD}"/>
              </a:ext>
            </a:extLst>
          </p:cNvPr>
          <p:cNvPicPr>
            <a:picLocks noChangeAspect="1"/>
          </p:cNvPicPr>
          <p:nvPr/>
        </p:nvPicPr>
        <p:blipFill>
          <a:blip r:embed="rId2"/>
          <a:stretch>
            <a:fillRect/>
          </a:stretch>
        </p:blipFill>
        <p:spPr>
          <a:xfrm>
            <a:off x="263900" y="225425"/>
            <a:ext cx="2355219" cy="737999"/>
          </a:xfrm>
          <a:prstGeom prst="rect">
            <a:avLst/>
          </a:prstGeom>
        </p:spPr>
      </p:pic>
      <p:pic>
        <p:nvPicPr>
          <p:cNvPr id="11" name="Grafik 10">
            <a:extLst>
              <a:ext uri="{FF2B5EF4-FFF2-40B4-BE49-F238E27FC236}">
                <a16:creationId xmlns:a16="http://schemas.microsoft.com/office/drawing/2014/main" id="{864B5768-74AD-483B-9883-E814EAB1F5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79819" y="1881188"/>
            <a:ext cx="4600755" cy="2432728"/>
          </a:xfrm>
          <a:prstGeom prst="rect">
            <a:avLst/>
          </a:prstGeom>
        </p:spPr>
      </p:pic>
    </p:spTree>
    <p:extLst>
      <p:ext uri="{BB962C8B-B14F-4D97-AF65-F5344CB8AC3E}">
        <p14:creationId xmlns:p14="http://schemas.microsoft.com/office/powerpoint/2010/main" val="32390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3CF60-83A8-40A3-AB02-C1412962D818}"/>
              </a:ext>
            </a:extLst>
          </p:cNvPr>
          <p:cNvSpPr>
            <a:spLocks noGrp="1"/>
          </p:cNvSpPr>
          <p:nvPr>
            <p:ph type="title"/>
          </p:nvPr>
        </p:nvSpPr>
        <p:spPr/>
        <p:txBody>
          <a:bodyPr/>
          <a:lstStyle/>
          <a:p>
            <a:r>
              <a:rPr lang="de-DE" dirty="0"/>
              <a:t>Psychische Belastung: Zusammenfassung</a:t>
            </a:r>
          </a:p>
        </p:txBody>
      </p:sp>
      <p:sp>
        <p:nvSpPr>
          <p:cNvPr id="3" name="Inhaltsplatzhalter 2">
            <a:extLst>
              <a:ext uri="{FF2B5EF4-FFF2-40B4-BE49-F238E27FC236}">
                <a16:creationId xmlns:a16="http://schemas.microsoft.com/office/drawing/2014/main" id="{2113975E-919F-4F44-B609-FC892A2C3D92}"/>
              </a:ext>
            </a:extLst>
          </p:cNvPr>
          <p:cNvSpPr>
            <a:spLocks noGrp="1"/>
          </p:cNvSpPr>
          <p:nvPr>
            <p:ph idx="1"/>
          </p:nvPr>
        </p:nvSpPr>
        <p:spPr/>
        <p:txBody>
          <a:bodyPr/>
          <a:lstStyle/>
          <a:p>
            <a:pPr marL="0" indent="0">
              <a:spcBef>
                <a:spcPts val="1200"/>
              </a:spcBef>
              <a:buClr>
                <a:srgbClr val="004994"/>
              </a:buClr>
              <a:buFont typeface="Arial" charset="0"/>
              <a:buNone/>
              <a:defRPr/>
            </a:pPr>
            <a:r>
              <a:rPr lang="de-DE" altLang="de-DE" dirty="0"/>
              <a:t>Das bedeutet konkret:</a:t>
            </a:r>
          </a:p>
          <a:p>
            <a:pPr marL="179388" indent="-179388">
              <a:spcBef>
                <a:spcPts val="1200"/>
              </a:spcBef>
              <a:buClr>
                <a:srgbClr val="004994"/>
              </a:buClr>
              <a:defRPr/>
            </a:pPr>
            <a:r>
              <a:rPr lang="de-DE" altLang="de-DE" dirty="0"/>
              <a:t>Jede Arbeit geht mit psychischer und körperlicher Belastung einher. </a:t>
            </a:r>
          </a:p>
          <a:p>
            <a:pPr marL="179388" indent="-179388">
              <a:spcBef>
                <a:spcPts val="1200"/>
              </a:spcBef>
              <a:buClr>
                <a:srgbClr val="004994"/>
              </a:buClr>
              <a:defRPr/>
            </a:pPr>
            <a:r>
              <a:rPr lang="de-DE" altLang="de-DE" dirty="0"/>
              <a:t>Psychische Belastung ist </a:t>
            </a:r>
            <a:r>
              <a:rPr lang="de-DE" altLang="de-DE" b="1" dirty="0"/>
              <a:t>wertneutral</a:t>
            </a:r>
            <a:r>
              <a:rPr lang="de-DE" altLang="de-DE" dirty="0"/>
              <a:t> zu verstehen. </a:t>
            </a:r>
          </a:p>
          <a:p>
            <a:pPr marL="179388" indent="-179388">
              <a:spcBef>
                <a:spcPts val="1200"/>
              </a:spcBef>
              <a:buClr>
                <a:srgbClr val="004994"/>
              </a:buClr>
              <a:defRPr/>
            </a:pPr>
            <a:r>
              <a:rPr lang="de-DE" altLang="de-DE" dirty="0"/>
              <a:t>Ähnlich wie bestimmte Arten und Ausprägungen körperlicher Belastung gesundheitsgefährdend sein können, kann auch die psychische Belastung bei der Arbeit gesundheitsbeeinträchtigende Wirkungen haben, z. B. bei andauerndem hohen Zeit- und Leistungsdruck. Hier spricht man von „Gefährdungen“. </a:t>
            </a:r>
          </a:p>
          <a:p>
            <a:pPr marL="179388" indent="-179388">
              <a:spcBef>
                <a:spcPts val="1200"/>
              </a:spcBef>
              <a:buClr>
                <a:srgbClr val="004994"/>
              </a:buClr>
              <a:defRPr/>
            </a:pPr>
            <a:r>
              <a:rPr lang="de-DE" altLang="de-DE" dirty="0"/>
              <a:t>Die gesundheitsfördernde Ausprägung der psychischen Belastung wie z. B. Aktivierung und eine Weiterentwicklung von Fähigkeiten nennt man „Ressource“.</a:t>
            </a:r>
          </a:p>
          <a:p>
            <a:pPr>
              <a:spcBef>
                <a:spcPts val="1200"/>
              </a:spcBef>
            </a:pPr>
            <a:endParaRPr lang="de-DE" dirty="0"/>
          </a:p>
        </p:txBody>
      </p:sp>
    </p:spTree>
    <p:extLst>
      <p:ext uri="{BB962C8B-B14F-4D97-AF65-F5344CB8AC3E}">
        <p14:creationId xmlns:p14="http://schemas.microsoft.com/office/powerpoint/2010/main" val="282083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9A59A-6BE4-4130-A907-83F00A640569}"/>
              </a:ext>
            </a:extLst>
          </p:cNvPr>
          <p:cNvSpPr>
            <a:spLocks noGrp="1"/>
          </p:cNvSpPr>
          <p:nvPr>
            <p:ph type="title"/>
          </p:nvPr>
        </p:nvSpPr>
        <p:spPr/>
        <p:txBody>
          <a:bodyPr/>
          <a:lstStyle/>
          <a:p>
            <a:r>
              <a:rPr lang="de-DE" dirty="0"/>
              <a:t>Psychische Belastung in der Gefährdungsbeurteilung (GBU)</a:t>
            </a:r>
          </a:p>
        </p:txBody>
      </p:sp>
      <p:pic>
        <p:nvPicPr>
          <p:cNvPr id="4" name="Grafik 1" descr="Die Abbildung zeigt die vier Kategorien relevanter Arbeitsanforderungen:&#10;Kategorie 1: Arbeitsinhalt/Arbeitsaufgabe, zum Beispiel - positiv - klare Verantwortlichkeiten oder - negativ - eine wenig abwechslungsreiche Tätigkeit.&#10;Kategorie 2: Arbeitsorganisation, zum Beispiel - positiv - klare Kommunikationswege oder - negativ - häufige Unterbrechungen.&#10;Kategorie 3: Arbeitsumgebung, zum Beispiel - positiv - ein ergonomischer Arbeitsplatz oder - negativ - eine ungünstige Beleuchtung.&#10;Kategorie 4: Soziale Beziehungen, zum Beispiel - positiv - konstruktive Rückmeldungen oder - negativ - fehlende Unterstützung.">
            <a:extLst>
              <a:ext uri="{FF2B5EF4-FFF2-40B4-BE49-F238E27FC236}">
                <a16:creationId xmlns:a16="http://schemas.microsoft.com/office/drawing/2014/main" id="{5A18C614-80D0-4EF6-983C-9DB6D7B23ADD}"/>
              </a:ext>
            </a:extLst>
          </p:cNvPr>
          <p:cNvPicPr>
            <a:picLocks noChangeAspect="1"/>
          </p:cNvPicPr>
          <p:nvPr/>
        </p:nvPicPr>
        <p:blipFill>
          <a:blip r:embed="rId3">
            <a:extLst>
              <a:ext uri="{28A0092B-C50C-407E-A947-70E740481C1C}">
                <a14:useLocalDpi xmlns:a14="http://schemas.microsoft.com/office/drawing/2010/main" val="0"/>
              </a:ext>
            </a:extLst>
          </a:blip>
          <a:srcRect l="10503" t="27840" r="7831" b="20796"/>
          <a:stretch>
            <a:fillRect/>
          </a:stretch>
        </p:blipFill>
        <p:spPr bwMode="auto">
          <a:xfrm>
            <a:off x="874711" y="1681165"/>
            <a:ext cx="8158863" cy="444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61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39918-EDE9-4949-B7A9-6CFE26405221}"/>
              </a:ext>
            </a:extLst>
          </p:cNvPr>
          <p:cNvSpPr>
            <a:spLocks noGrp="1"/>
          </p:cNvSpPr>
          <p:nvPr>
            <p:ph type="title"/>
          </p:nvPr>
        </p:nvSpPr>
        <p:spPr/>
        <p:txBody>
          <a:bodyPr/>
          <a:lstStyle/>
          <a:p>
            <a:r>
              <a:rPr lang="de-DE" dirty="0"/>
              <a:t>Psychische Belastung in der GBU: Details (1/5)</a:t>
            </a:r>
          </a:p>
        </p:txBody>
      </p:sp>
      <p:graphicFrame>
        <p:nvGraphicFramePr>
          <p:cNvPr id="4" name="Inhaltsplatzhalter 3">
            <a:extLst>
              <a:ext uri="{FF2B5EF4-FFF2-40B4-BE49-F238E27FC236}">
                <a16:creationId xmlns:a16="http://schemas.microsoft.com/office/drawing/2014/main" id="{1F81FE5C-EE21-41F4-A30D-216859078968}"/>
              </a:ext>
            </a:extLst>
          </p:cNvPr>
          <p:cNvGraphicFramePr>
            <a:graphicFrameLocks noGrp="1"/>
          </p:cNvGraphicFramePr>
          <p:nvPr>
            <p:ph idx="1"/>
            <p:extLst>
              <p:ext uri="{D42A27DB-BD31-4B8C-83A1-F6EECF244321}">
                <p14:modId xmlns:p14="http://schemas.microsoft.com/office/powerpoint/2010/main" val="208360880"/>
              </p:ext>
            </p:extLst>
          </p:nvPr>
        </p:nvGraphicFramePr>
        <p:xfrm>
          <a:off x="874711" y="2192687"/>
          <a:ext cx="10442576" cy="3610840"/>
        </p:xfrm>
        <a:graphic>
          <a:graphicData uri="http://schemas.openxmlformats.org/drawingml/2006/table">
            <a:tbl>
              <a:tblPr firstRow="1" bandRow="1">
                <a:tableStyleId>{5C22544A-7EE6-4342-B048-85BDC9FD1C3A}</a:tableStyleId>
              </a:tblPr>
              <a:tblGrid>
                <a:gridCol w="3135429">
                  <a:extLst>
                    <a:ext uri="{9D8B030D-6E8A-4147-A177-3AD203B41FA5}">
                      <a16:colId xmlns:a16="http://schemas.microsoft.com/office/drawing/2014/main" val="1894340390"/>
                    </a:ext>
                  </a:extLst>
                </a:gridCol>
                <a:gridCol w="7307147">
                  <a:extLst>
                    <a:ext uri="{9D8B030D-6E8A-4147-A177-3AD203B41FA5}">
                      <a16:colId xmlns:a16="http://schemas.microsoft.com/office/drawing/2014/main" val="420446541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1 Arbeitsinhalt/Arbeitsaufgabe</a:t>
                      </a:r>
                      <a:endParaRPr lang="de-DE" sz="1800" dirty="0">
                        <a:effectLst/>
                        <a:latin typeface="Times New Roman"/>
                        <a:ea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Mögliche kritische Ausprägung</a:t>
                      </a:r>
                      <a:endParaRPr lang="de-DE" sz="1800" dirty="0">
                        <a:effectLst/>
                        <a:latin typeface="Times New Roman"/>
                        <a:ea typeface="Times New Roman"/>
                      </a:endParaRPr>
                    </a:p>
                  </a:txBody>
                  <a:tcPr/>
                </a:tc>
                <a:extLst>
                  <a:ext uri="{0D108BD9-81ED-4DB2-BD59-A6C34878D82A}">
                    <a16:rowId xmlns:a16="http://schemas.microsoft.com/office/drawing/2014/main" val="1262556710"/>
                  </a:ext>
                </a:extLst>
              </a:tr>
              <a:tr h="1080000">
                <a:tc>
                  <a:txBody>
                    <a:bodyPr/>
                    <a:lstStyle/>
                    <a:p>
                      <a:pPr>
                        <a:spcAft>
                          <a:spcPts val="0"/>
                        </a:spcAft>
                      </a:pPr>
                      <a:r>
                        <a:rPr lang="de-DE" sz="1600" dirty="0">
                          <a:effectLst/>
                        </a:rPr>
                        <a:t>1.1 Vollständigkeit der Aufgabe</a:t>
                      </a:r>
                      <a:endParaRPr lang="de-DE" sz="1600" dirty="0">
                        <a:effectLst/>
                        <a:latin typeface="Times New Roman"/>
                        <a:ea typeface="Times New Roman"/>
                      </a:endParaRPr>
                    </a:p>
                  </a:txBody>
                  <a:tcPr marL="68586" marR="68586" marT="0" marB="0" anchor="ctr"/>
                </a:tc>
                <a:tc>
                  <a:txBody>
                    <a:bodyPr/>
                    <a:lstStyle/>
                    <a:p>
                      <a:pPr>
                        <a:spcAft>
                          <a:spcPts val="0"/>
                        </a:spcAft>
                      </a:pPr>
                      <a:r>
                        <a:rPr lang="de-DE" sz="1600" dirty="0">
                          <a:effectLst/>
                        </a:rPr>
                        <a:t>Tätigkeit enthält:</a:t>
                      </a:r>
                    </a:p>
                    <a:p>
                      <a:pPr marL="180975" lvl="0" indent="-180975">
                        <a:spcAft>
                          <a:spcPts val="0"/>
                        </a:spcAft>
                        <a:buFont typeface="Symbol"/>
                        <a:buChar char=""/>
                      </a:pPr>
                      <a:r>
                        <a:rPr lang="de-DE" sz="1600" dirty="0">
                          <a:effectLst/>
                        </a:rPr>
                        <a:t>nur vorbereitende oder</a:t>
                      </a:r>
                    </a:p>
                    <a:p>
                      <a:pPr marL="180975" lvl="0" indent="-180975">
                        <a:spcAft>
                          <a:spcPts val="0"/>
                        </a:spcAft>
                        <a:buFont typeface="Symbol"/>
                        <a:buChar char=""/>
                      </a:pPr>
                      <a:r>
                        <a:rPr lang="de-DE" sz="1600" dirty="0">
                          <a:effectLst/>
                        </a:rPr>
                        <a:t>nur ausführende oder</a:t>
                      </a:r>
                    </a:p>
                    <a:p>
                      <a:pPr marL="180975" lvl="0" indent="-180975">
                        <a:spcAft>
                          <a:spcPts val="0"/>
                        </a:spcAft>
                        <a:buFont typeface="Symbol"/>
                        <a:buChar char=""/>
                      </a:pPr>
                      <a:r>
                        <a:rPr lang="de-DE" sz="1600" dirty="0">
                          <a:effectLst/>
                        </a:rPr>
                        <a:t>nur kontrollierende Handlungen</a:t>
                      </a:r>
                      <a:endParaRPr lang="de-DE" sz="1600" dirty="0">
                        <a:effectLst/>
                        <a:latin typeface="Times New Roman"/>
                        <a:ea typeface="Times New Roman"/>
                      </a:endParaRPr>
                    </a:p>
                  </a:txBody>
                  <a:tcPr marL="68586" marR="68586" marT="0" marB="0" anchor="ctr"/>
                </a:tc>
                <a:extLst>
                  <a:ext uri="{0D108BD9-81ED-4DB2-BD59-A6C34878D82A}">
                    <a16:rowId xmlns:a16="http://schemas.microsoft.com/office/drawing/2014/main" val="3557879531"/>
                  </a:ext>
                </a:extLst>
              </a:tr>
              <a:tr h="1332000">
                <a:tc>
                  <a:txBody>
                    <a:bodyPr/>
                    <a:lstStyle/>
                    <a:p>
                      <a:pPr>
                        <a:spcAft>
                          <a:spcPts val="0"/>
                        </a:spcAft>
                      </a:pPr>
                      <a:r>
                        <a:rPr lang="de-DE" sz="1600" dirty="0">
                          <a:effectLst/>
                        </a:rPr>
                        <a:t>1.2 Handlungsspielraum</a:t>
                      </a:r>
                    </a:p>
                  </a:txBody>
                  <a:tcPr marL="68586" marR="68586" marT="0" marB="0" anchor="ctr"/>
                </a:tc>
                <a:tc>
                  <a:txBody>
                    <a:bodyPr/>
                    <a:lstStyle/>
                    <a:p>
                      <a:pPr>
                        <a:spcAft>
                          <a:spcPts val="0"/>
                        </a:spcAft>
                      </a:pPr>
                      <a:r>
                        <a:rPr lang="de-DE" sz="1600" dirty="0">
                          <a:effectLst/>
                        </a:rPr>
                        <a:t>Der/die Beschäftigte(n) hat/haben keinen Einfluss auf:</a:t>
                      </a:r>
                    </a:p>
                    <a:p>
                      <a:pPr marL="180975" lvl="0" indent="-180975"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Arbeitsinhalt</a:t>
                      </a:r>
                    </a:p>
                    <a:p>
                      <a:pPr marL="180975" lvl="0" indent="-180975"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Arbeitspensum</a:t>
                      </a:r>
                    </a:p>
                    <a:p>
                      <a:pPr marL="180975" lvl="0" indent="-180975"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Arbeitsmethode/-verfahren</a:t>
                      </a:r>
                    </a:p>
                    <a:p>
                      <a:pPr marL="180975" lvl="0" indent="-180975"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Reihenfolge der Tätigkeiten</a:t>
                      </a:r>
                    </a:p>
                  </a:txBody>
                  <a:tcPr marL="68586" marR="68586" marT="0" marB="0" anchor="ctr"/>
                </a:tc>
                <a:extLst>
                  <a:ext uri="{0D108BD9-81ED-4DB2-BD59-A6C34878D82A}">
                    <a16:rowId xmlns:a16="http://schemas.microsoft.com/office/drawing/2014/main" val="1928722990"/>
                  </a:ext>
                </a:extLst>
              </a:tr>
              <a:tr h="828000">
                <a:tc>
                  <a:txBody>
                    <a:bodyPr/>
                    <a:lstStyle/>
                    <a:p>
                      <a:pPr>
                        <a:spcAft>
                          <a:spcPts val="0"/>
                        </a:spcAft>
                      </a:pPr>
                      <a:r>
                        <a:rPr lang="de-DE" sz="1600" dirty="0">
                          <a:effectLst/>
                        </a:rPr>
                        <a:t>1.3 Variabilität (Abwechslungsreichtum) </a:t>
                      </a:r>
                      <a:endParaRPr lang="de-DE" sz="1600" dirty="0">
                        <a:effectLst/>
                        <a:latin typeface="Times New Roman"/>
                        <a:ea typeface="Times New Roman"/>
                      </a:endParaRPr>
                    </a:p>
                  </a:txBody>
                  <a:tcPr marL="68586" marR="68586" marT="0" marB="0" anchor="ctr"/>
                </a:tc>
                <a:tc>
                  <a:txBody>
                    <a:bodyPr/>
                    <a:lstStyle/>
                    <a:p>
                      <a:pPr>
                        <a:spcAft>
                          <a:spcPts val="0"/>
                        </a:spcAft>
                      </a:pPr>
                      <a:r>
                        <a:rPr lang="de-DE" sz="1600" dirty="0">
                          <a:effectLst/>
                        </a:rPr>
                        <a:t>Einseitige Anforderungen:</a:t>
                      </a:r>
                    </a:p>
                    <a:p>
                      <a:pPr marL="180975" lvl="0" indent="-180975"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wenige, ähnliche Arbeitsgegenstände und Arbeitsmittel</a:t>
                      </a:r>
                    </a:p>
                    <a:p>
                      <a:pPr marL="180975" lvl="0" indent="-180975"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häufige Wiederholung gleichartiger Handlungen in kurzen Takten</a:t>
                      </a:r>
                    </a:p>
                  </a:txBody>
                  <a:tcPr marL="68586" marR="68586" marT="0" marB="0" anchor="ctr"/>
                </a:tc>
                <a:extLst>
                  <a:ext uri="{0D108BD9-81ED-4DB2-BD59-A6C34878D82A}">
                    <a16:rowId xmlns:a16="http://schemas.microsoft.com/office/drawing/2014/main" val="2135102836"/>
                  </a:ext>
                </a:extLst>
              </a:tr>
            </a:tbl>
          </a:graphicData>
        </a:graphic>
      </p:graphicFrame>
      <p:sp>
        <p:nvSpPr>
          <p:cNvPr id="5" name="Textfeld 10">
            <a:extLst>
              <a:ext uri="{FF2B5EF4-FFF2-40B4-BE49-F238E27FC236}">
                <a16:creationId xmlns:a16="http://schemas.microsoft.com/office/drawing/2014/main" id="{7D120D81-8CDF-4A6B-9AE3-037D9FBC995F}"/>
              </a:ext>
            </a:extLst>
          </p:cNvPr>
          <p:cNvSpPr txBox="1">
            <a:spLocks noChangeArrowheads="1"/>
          </p:cNvSpPr>
          <p:nvPr/>
        </p:nvSpPr>
        <p:spPr bwMode="auto">
          <a:xfrm>
            <a:off x="794327" y="1765423"/>
            <a:ext cx="10442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ts val="500"/>
              </a:spcBef>
              <a:buFontTx/>
              <a:buNone/>
            </a:pPr>
            <a:r>
              <a:rPr lang="de-DE" altLang="de-DE" sz="1400" b="1" dirty="0">
                <a:solidFill>
                  <a:schemeClr val="tx1"/>
                </a:solidFill>
              </a:rPr>
              <a:t>Im Detail geht es insbesondere um diese Aspekte* (Empfehlungen der Gemeinsamen Deutschen Arbeitsschutzstrategie)</a:t>
            </a:r>
            <a:endParaRPr lang="de-DE" altLang="de-DE" sz="1800" dirty="0">
              <a:solidFill>
                <a:schemeClr val="tx1"/>
              </a:solidFill>
            </a:endParaRPr>
          </a:p>
        </p:txBody>
      </p:sp>
      <p:sp>
        <p:nvSpPr>
          <p:cNvPr id="6" name="Rechteck 2">
            <a:extLst>
              <a:ext uri="{FF2B5EF4-FFF2-40B4-BE49-F238E27FC236}">
                <a16:creationId xmlns:a16="http://schemas.microsoft.com/office/drawing/2014/main" id="{6EA5C68D-300A-4714-A356-F4BEB5CF1484}"/>
              </a:ext>
            </a:extLst>
          </p:cNvPr>
          <p:cNvSpPr>
            <a:spLocks noChangeArrowheads="1"/>
          </p:cNvSpPr>
          <p:nvPr/>
        </p:nvSpPr>
        <p:spPr bwMode="auto">
          <a:xfrm>
            <a:off x="794327" y="5869272"/>
            <a:ext cx="105229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pPr>
            <a:r>
              <a:rPr lang="de-DE" altLang="de-DE" sz="1100" dirty="0">
                <a:solidFill>
                  <a:schemeClr val="tx1"/>
                </a:solidFill>
              </a:rPr>
              <a:t>* Quelle: Arbeitsschutz gemeinsam anpacken – Leitlinie Beratung und Überwachung bei psychischer Belastung am Arbeitsplatz, Hrsg.: Geschäftsstelle der Nationalen Arbeitsschutzkonferenz, c/o Bundesanstalt für Arbeitsschutz und Arbeitsmedizin. Die Broschüre kann unter </a:t>
            </a:r>
            <a:r>
              <a:rPr lang="de-DE" altLang="de-DE" sz="1100" u="sng" dirty="0">
                <a:solidFill>
                  <a:schemeClr val="tx1"/>
                </a:solidFill>
                <a:hlinkClick r:id="rId3" tooltip="Link zum GDA-Portal, wo die Broschüre heruntergeladen werden kann"/>
              </a:rPr>
              <a:t>www.gda-portal.de</a:t>
            </a:r>
            <a:r>
              <a:rPr lang="de-DE" altLang="de-DE" sz="1100" dirty="0">
                <a:solidFill>
                  <a:schemeClr val="tx1"/>
                </a:solidFill>
              </a:rPr>
              <a:t> heruntergeladen werden. </a:t>
            </a:r>
          </a:p>
        </p:txBody>
      </p:sp>
    </p:spTree>
    <p:extLst>
      <p:ext uri="{BB962C8B-B14F-4D97-AF65-F5344CB8AC3E}">
        <p14:creationId xmlns:p14="http://schemas.microsoft.com/office/powerpoint/2010/main" val="67501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39918-EDE9-4949-B7A9-6CFE26405221}"/>
              </a:ext>
            </a:extLst>
          </p:cNvPr>
          <p:cNvSpPr>
            <a:spLocks noGrp="1"/>
          </p:cNvSpPr>
          <p:nvPr>
            <p:ph type="title"/>
          </p:nvPr>
        </p:nvSpPr>
        <p:spPr/>
        <p:txBody>
          <a:bodyPr/>
          <a:lstStyle/>
          <a:p>
            <a:r>
              <a:rPr lang="de-DE" dirty="0"/>
              <a:t>Psychische Belastung in der GBU: Details (2/5)</a:t>
            </a:r>
          </a:p>
        </p:txBody>
      </p:sp>
      <p:graphicFrame>
        <p:nvGraphicFramePr>
          <p:cNvPr id="4" name="Inhaltsplatzhalter 3">
            <a:extLst>
              <a:ext uri="{FF2B5EF4-FFF2-40B4-BE49-F238E27FC236}">
                <a16:creationId xmlns:a16="http://schemas.microsoft.com/office/drawing/2014/main" id="{A63BEC1D-D064-48D1-83DC-F219E9DA3EEF}"/>
              </a:ext>
            </a:extLst>
          </p:cNvPr>
          <p:cNvGraphicFramePr>
            <a:graphicFrameLocks noGrp="1"/>
          </p:cNvGraphicFramePr>
          <p:nvPr>
            <p:ph idx="1"/>
            <p:extLst>
              <p:ext uri="{D42A27DB-BD31-4B8C-83A1-F6EECF244321}">
                <p14:modId xmlns:p14="http://schemas.microsoft.com/office/powerpoint/2010/main" val="2224413949"/>
              </p:ext>
            </p:extLst>
          </p:nvPr>
        </p:nvGraphicFramePr>
        <p:xfrm>
          <a:off x="874713" y="1881188"/>
          <a:ext cx="10464174" cy="4366840"/>
        </p:xfrm>
        <a:graphic>
          <a:graphicData uri="http://schemas.openxmlformats.org/drawingml/2006/table">
            <a:tbl>
              <a:tblPr firstRow="1" bandRow="1">
                <a:tableStyleId>{5C22544A-7EE6-4342-B048-85BDC9FD1C3A}</a:tableStyleId>
              </a:tblPr>
              <a:tblGrid>
                <a:gridCol w="3179494">
                  <a:extLst>
                    <a:ext uri="{9D8B030D-6E8A-4147-A177-3AD203B41FA5}">
                      <a16:colId xmlns:a16="http://schemas.microsoft.com/office/drawing/2014/main" val="4202005159"/>
                    </a:ext>
                  </a:extLst>
                </a:gridCol>
                <a:gridCol w="7284680">
                  <a:extLst>
                    <a:ext uri="{9D8B030D-6E8A-4147-A177-3AD203B41FA5}">
                      <a16:colId xmlns:a16="http://schemas.microsoft.com/office/drawing/2014/main" val="31734079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1 Arbeitsinhalt/Arbeitsaufgabe</a:t>
                      </a:r>
                      <a:endParaRPr lang="de-DE" sz="1800" dirty="0">
                        <a:effectLst/>
                        <a:latin typeface="Times New Roman"/>
                        <a:ea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Mögliche kritische Ausprägung</a:t>
                      </a:r>
                      <a:endParaRPr lang="de-DE" sz="1800" dirty="0">
                        <a:effectLst/>
                        <a:latin typeface="Times New Roman"/>
                        <a:ea typeface="Times New Roman"/>
                      </a:endParaRPr>
                    </a:p>
                  </a:txBody>
                  <a:tcPr/>
                </a:tc>
                <a:extLst>
                  <a:ext uri="{0D108BD9-81ED-4DB2-BD59-A6C34878D82A}">
                    <a16:rowId xmlns:a16="http://schemas.microsoft.com/office/drawing/2014/main" val="968667696"/>
                  </a:ext>
                </a:extLst>
              </a:tr>
              <a:tr h="1080000">
                <a:tc>
                  <a:txBody>
                    <a:bodyPr/>
                    <a:lstStyle/>
                    <a:p>
                      <a:pPr>
                        <a:spcAft>
                          <a:spcPts val="0"/>
                        </a:spcAft>
                      </a:pPr>
                      <a:r>
                        <a:rPr lang="de-DE" sz="1600" dirty="0">
                          <a:effectLst/>
                        </a:rPr>
                        <a:t>1.4 Information</a:t>
                      </a:r>
                      <a:r>
                        <a:rPr lang="de-DE" sz="1600" baseline="0" dirty="0">
                          <a:effectLst/>
                        </a:rPr>
                        <a:t> und </a:t>
                      </a:r>
                      <a:r>
                        <a:rPr lang="de-DE" sz="1600" dirty="0">
                          <a:effectLst/>
                        </a:rPr>
                        <a:t>Informationsangebot </a:t>
                      </a:r>
                      <a:endParaRPr lang="de-DE" sz="1600" dirty="0">
                        <a:effectLst/>
                        <a:latin typeface="Times New Roman"/>
                        <a:ea typeface="Times New Roman"/>
                      </a:endParaRPr>
                    </a:p>
                  </a:txBody>
                  <a:tcPr marL="68589" marR="68589" marT="0" marB="0" anchor="ctr"/>
                </a:tc>
                <a:tc>
                  <a:txBody>
                    <a:bodyPr/>
                    <a:lstStyle/>
                    <a:p>
                      <a:pPr marL="176213" lvl="0" indent="-176213">
                        <a:spcAft>
                          <a:spcPts val="0"/>
                        </a:spcAft>
                        <a:buFont typeface="Symbol"/>
                        <a:buChar char=""/>
                      </a:pPr>
                      <a:r>
                        <a:rPr lang="de-DE" sz="1600" dirty="0">
                          <a:effectLst/>
                        </a:rPr>
                        <a:t>zu umfangreich (Reizüberflutung)</a:t>
                      </a:r>
                    </a:p>
                    <a:p>
                      <a:pPr marL="176213" lvl="0" indent="-176213">
                        <a:spcAft>
                          <a:spcPts val="0"/>
                        </a:spcAft>
                        <a:buFont typeface="Symbol"/>
                        <a:buChar char=""/>
                      </a:pPr>
                      <a:r>
                        <a:rPr lang="de-DE" sz="1600" dirty="0">
                          <a:effectLst/>
                        </a:rPr>
                        <a:t>zu gering (lange Zeiten ohne neue Information)</a:t>
                      </a:r>
                    </a:p>
                    <a:p>
                      <a:pPr marL="176213" lvl="0" indent="-176213">
                        <a:spcAft>
                          <a:spcPts val="0"/>
                        </a:spcAft>
                        <a:buFont typeface="Symbol"/>
                        <a:buChar char=""/>
                      </a:pPr>
                      <a:r>
                        <a:rPr lang="de-DE" sz="1600" dirty="0">
                          <a:effectLst/>
                        </a:rPr>
                        <a:t>ungünstig dargeboten</a:t>
                      </a:r>
                    </a:p>
                    <a:p>
                      <a:pPr marL="176213" lvl="0" indent="-176213">
                        <a:spcAft>
                          <a:spcPts val="0"/>
                        </a:spcAft>
                        <a:buFont typeface="Symbol"/>
                        <a:buChar char=""/>
                      </a:pPr>
                      <a:r>
                        <a:rPr lang="de-DE" sz="1600" dirty="0">
                          <a:effectLst/>
                        </a:rPr>
                        <a:t>lückenhaft (wichtige Informationen fehlen)</a:t>
                      </a:r>
                      <a:endParaRPr lang="de-DE" sz="1600" dirty="0">
                        <a:effectLst/>
                        <a:latin typeface="Times New Roman"/>
                        <a:ea typeface="Times New Roman"/>
                      </a:endParaRPr>
                    </a:p>
                  </a:txBody>
                  <a:tcPr marL="68589" marR="68589" marT="0" marB="0" anchor="ctr"/>
                </a:tc>
                <a:extLst>
                  <a:ext uri="{0D108BD9-81ED-4DB2-BD59-A6C34878D82A}">
                    <a16:rowId xmlns:a16="http://schemas.microsoft.com/office/drawing/2014/main" val="1547940972"/>
                  </a:ext>
                </a:extLst>
              </a:tr>
              <a:tr h="324000">
                <a:tc>
                  <a:txBody>
                    <a:bodyPr/>
                    <a:lstStyle/>
                    <a:p>
                      <a:pPr>
                        <a:spcAft>
                          <a:spcPts val="0"/>
                        </a:spcAft>
                      </a:pPr>
                      <a:r>
                        <a:rPr lang="de-DE" sz="1600" dirty="0">
                          <a:effectLst/>
                        </a:rPr>
                        <a:t>1.5 Verantwortung </a:t>
                      </a:r>
                      <a:endParaRPr lang="de-DE" sz="1600" dirty="0">
                        <a:effectLst/>
                        <a:latin typeface="Times New Roman"/>
                        <a:ea typeface="Times New Roman"/>
                      </a:endParaRPr>
                    </a:p>
                  </a:txBody>
                  <a:tcPr marL="68582" marR="68582" marT="0" marB="0" anchor="ctr"/>
                </a:tc>
                <a:tc>
                  <a:txBody>
                    <a:bodyPr/>
                    <a:lstStyle/>
                    <a:p>
                      <a:pPr marL="176213" lvl="0" indent="-176213"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unklare Kompetenzen und Verantwortlichkeiten</a:t>
                      </a:r>
                    </a:p>
                  </a:txBody>
                  <a:tcPr marL="68582" marR="68582" marT="0" marB="0" anchor="ctr"/>
                </a:tc>
                <a:extLst>
                  <a:ext uri="{0D108BD9-81ED-4DB2-BD59-A6C34878D82A}">
                    <a16:rowId xmlns:a16="http://schemas.microsoft.com/office/drawing/2014/main" val="2022573103"/>
                  </a:ext>
                </a:extLst>
              </a:tr>
              <a:tr h="828000">
                <a:tc>
                  <a:txBody>
                    <a:bodyPr/>
                    <a:lstStyle/>
                    <a:p>
                      <a:pPr>
                        <a:spcAft>
                          <a:spcPts val="0"/>
                        </a:spcAft>
                      </a:pPr>
                      <a:r>
                        <a:rPr lang="de-DE" sz="1600" dirty="0">
                          <a:effectLst/>
                        </a:rPr>
                        <a:t>1.6 Qualifikation </a:t>
                      </a:r>
                      <a:endParaRPr lang="de-DE" sz="1600" dirty="0">
                        <a:effectLst/>
                        <a:latin typeface="Times New Roman"/>
                        <a:ea typeface="Times New Roman"/>
                      </a:endParaRPr>
                    </a:p>
                  </a:txBody>
                  <a:tcPr marL="68582" marR="68582" marT="0" marB="0" anchor="ctr"/>
                </a:tc>
                <a:tc>
                  <a:txBody>
                    <a:bodyPr/>
                    <a:lstStyle/>
                    <a:p>
                      <a:pPr marL="176213" lvl="0" indent="-176213"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Tätigkeiten entsprechen nicht der Qualifikation der Beschäftigten (Über-/Unterforderung)</a:t>
                      </a:r>
                    </a:p>
                    <a:p>
                      <a:pPr marL="176213" lvl="0" indent="-176213"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unzureichende Einweisung/Einarbeitung in die Tätigkeit</a:t>
                      </a:r>
                    </a:p>
                  </a:txBody>
                  <a:tcPr marL="68582" marR="68582" marT="0" marB="0" anchor="ctr"/>
                </a:tc>
                <a:extLst>
                  <a:ext uri="{0D108BD9-81ED-4DB2-BD59-A6C34878D82A}">
                    <a16:rowId xmlns:a16="http://schemas.microsoft.com/office/drawing/2014/main" val="3572478180"/>
                  </a:ext>
                </a:extLst>
              </a:tr>
              <a:tr h="1764000">
                <a:tc>
                  <a:txBody>
                    <a:bodyPr/>
                    <a:lstStyle/>
                    <a:p>
                      <a:pPr>
                        <a:spcAft>
                          <a:spcPts val="0"/>
                        </a:spcAft>
                      </a:pPr>
                      <a:r>
                        <a:rPr lang="de-DE" sz="1600" dirty="0">
                          <a:effectLst/>
                        </a:rPr>
                        <a:t>1.7 Emotionale Inanspruchnahme </a:t>
                      </a:r>
                      <a:endParaRPr lang="de-DE" sz="1600" dirty="0">
                        <a:effectLst/>
                        <a:latin typeface="Times New Roman"/>
                        <a:ea typeface="Times New Roman"/>
                      </a:endParaRPr>
                    </a:p>
                  </a:txBody>
                  <a:tcPr marL="68582" marR="68582" marT="0" marB="0" anchor="ctr"/>
                </a:tc>
                <a:tc>
                  <a:txBody>
                    <a:bodyPr/>
                    <a:lstStyle/>
                    <a:p>
                      <a:pPr marL="176213" lvl="0" indent="-176213"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durch das Erleben emotional stark berührender Ereignisse (z. B. Umgang mit schwerer Krankheit, Unfällen, Tod)</a:t>
                      </a:r>
                    </a:p>
                    <a:p>
                      <a:pPr marL="176213" lvl="0" indent="-176213"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durch das ständige Eingehen auf die Bedürfnisse anderer Menschen (z. B. auf Kunden, Patienten, Schüler)</a:t>
                      </a:r>
                    </a:p>
                    <a:p>
                      <a:pPr marL="176213" lvl="0" indent="-176213"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durch permanentes Zeigen geforderter Emotionen unabhängig von eigenen Empfindungen</a:t>
                      </a:r>
                    </a:p>
                    <a:p>
                      <a:pPr marL="176213" lvl="0" indent="-176213"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Bedrohung durch Gewalt durch andere Personen (z. B. Kunden, Patienten)</a:t>
                      </a:r>
                    </a:p>
                  </a:txBody>
                  <a:tcPr marL="68582" marR="68582" marT="0" marB="0" anchor="ctr"/>
                </a:tc>
                <a:extLst>
                  <a:ext uri="{0D108BD9-81ED-4DB2-BD59-A6C34878D82A}">
                    <a16:rowId xmlns:a16="http://schemas.microsoft.com/office/drawing/2014/main" val="3682671045"/>
                  </a:ext>
                </a:extLst>
              </a:tr>
            </a:tbl>
          </a:graphicData>
        </a:graphic>
      </p:graphicFrame>
    </p:spTree>
    <p:extLst>
      <p:ext uri="{BB962C8B-B14F-4D97-AF65-F5344CB8AC3E}">
        <p14:creationId xmlns:p14="http://schemas.microsoft.com/office/powerpoint/2010/main" val="409540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39918-EDE9-4949-B7A9-6CFE26405221}"/>
              </a:ext>
            </a:extLst>
          </p:cNvPr>
          <p:cNvSpPr>
            <a:spLocks noGrp="1"/>
          </p:cNvSpPr>
          <p:nvPr>
            <p:ph type="title"/>
          </p:nvPr>
        </p:nvSpPr>
        <p:spPr/>
        <p:txBody>
          <a:bodyPr/>
          <a:lstStyle/>
          <a:p>
            <a:r>
              <a:rPr lang="de-DE" dirty="0"/>
              <a:t>Psychische Belastung in der GBU: Details (3/5)</a:t>
            </a:r>
          </a:p>
        </p:txBody>
      </p:sp>
      <p:graphicFrame>
        <p:nvGraphicFramePr>
          <p:cNvPr id="4" name="Inhaltsplatzhalter 3">
            <a:extLst>
              <a:ext uri="{FF2B5EF4-FFF2-40B4-BE49-F238E27FC236}">
                <a16:creationId xmlns:a16="http://schemas.microsoft.com/office/drawing/2014/main" id="{28B3130B-D2A8-41BA-B097-1F3C42E50A5F}"/>
              </a:ext>
            </a:extLst>
          </p:cNvPr>
          <p:cNvGraphicFramePr>
            <a:graphicFrameLocks noGrp="1"/>
          </p:cNvGraphicFramePr>
          <p:nvPr>
            <p:ph idx="1"/>
            <p:extLst>
              <p:ext uri="{D42A27DB-BD31-4B8C-83A1-F6EECF244321}">
                <p14:modId xmlns:p14="http://schemas.microsoft.com/office/powerpoint/2010/main" val="3502388259"/>
              </p:ext>
            </p:extLst>
          </p:nvPr>
        </p:nvGraphicFramePr>
        <p:xfrm>
          <a:off x="874713" y="1881188"/>
          <a:ext cx="10397379" cy="3718840"/>
        </p:xfrm>
        <a:graphic>
          <a:graphicData uri="http://schemas.openxmlformats.org/drawingml/2006/table">
            <a:tbl>
              <a:tblPr firstRow="1" bandRow="1">
                <a:tableStyleId>{5C22544A-7EE6-4342-B048-85BDC9FD1C3A}</a:tableStyleId>
              </a:tblPr>
              <a:tblGrid>
                <a:gridCol w="3178800">
                  <a:extLst>
                    <a:ext uri="{9D8B030D-6E8A-4147-A177-3AD203B41FA5}">
                      <a16:colId xmlns:a16="http://schemas.microsoft.com/office/drawing/2014/main" val="4202005159"/>
                    </a:ext>
                  </a:extLst>
                </a:gridCol>
                <a:gridCol w="7218579">
                  <a:extLst>
                    <a:ext uri="{9D8B030D-6E8A-4147-A177-3AD203B41FA5}">
                      <a16:colId xmlns:a16="http://schemas.microsoft.com/office/drawing/2014/main" val="31734079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2 Arbeitsorganisation</a:t>
                      </a:r>
                      <a:endParaRPr lang="de-DE" sz="1800" dirty="0">
                        <a:effectLst/>
                        <a:latin typeface="Times New Roman"/>
                        <a:ea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Mögliche kritische Ausprägung</a:t>
                      </a:r>
                      <a:endParaRPr lang="de-DE" sz="1800" dirty="0">
                        <a:effectLst/>
                        <a:latin typeface="Times New Roman"/>
                        <a:ea typeface="Times New Roman"/>
                      </a:endParaRPr>
                    </a:p>
                  </a:txBody>
                  <a:tcPr/>
                </a:tc>
                <a:extLst>
                  <a:ext uri="{0D108BD9-81ED-4DB2-BD59-A6C34878D82A}">
                    <a16:rowId xmlns:a16="http://schemas.microsoft.com/office/drawing/2014/main" val="968667696"/>
                  </a:ext>
                </a:extLst>
              </a:tr>
              <a:tr h="1368000">
                <a:tc>
                  <a:txBody>
                    <a:bodyPr/>
                    <a:lstStyle/>
                    <a:p>
                      <a:pPr>
                        <a:spcAft>
                          <a:spcPts val="0"/>
                        </a:spcAft>
                      </a:pPr>
                      <a:r>
                        <a:rPr lang="de-DE" sz="1600" dirty="0">
                          <a:effectLst/>
                        </a:rPr>
                        <a:t>2.1 Arbeitszeit</a:t>
                      </a:r>
                    </a:p>
                  </a:txBody>
                  <a:tcPr marL="68575" marR="68575" marT="0" marB="0" anchor="ctr"/>
                </a:tc>
                <a:tc>
                  <a:txBody>
                    <a:bodyPr/>
                    <a:lstStyle/>
                    <a:p>
                      <a:pPr marL="176213" lvl="0" indent="-176213">
                        <a:spcAft>
                          <a:spcPts val="0"/>
                        </a:spcAft>
                        <a:buFont typeface="Symbol"/>
                        <a:buChar char=""/>
                      </a:pPr>
                      <a:r>
                        <a:rPr lang="de-DE" sz="1600" dirty="0">
                          <a:effectLst/>
                        </a:rPr>
                        <a:t>wechselnde oder lange Arbeitszeit</a:t>
                      </a:r>
                    </a:p>
                    <a:p>
                      <a:pPr marL="176213" lvl="0" indent="-176213">
                        <a:spcAft>
                          <a:spcPts val="0"/>
                        </a:spcAft>
                        <a:buFont typeface="Symbol"/>
                        <a:buChar char=""/>
                      </a:pPr>
                      <a:r>
                        <a:rPr lang="de-DE" sz="1600" dirty="0">
                          <a:effectLst/>
                        </a:rPr>
                        <a:t>ungünstig gestaltete Schichtarbeit, häufige Nachtarbeit</a:t>
                      </a:r>
                    </a:p>
                    <a:p>
                      <a:pPr marL="176213" lvl="0" indent="-176213">
                        <a:spcAft>
                          <a:spcPts val="0"/>
                        </a:spcAft>
                        <a:buFont typeface="Symbol"/>
                        <a:buChar char=""/>
                      </a:pPr>
                      <a:r>
                        <a:rPr lang="de-DE" sz="1600" dirty="0">
                          <a:effectLst/>
                        </a:rPr>
                        <a:t>umfangreiche Überstunden</a:t>
                      </a:r>
                    </a:p>
                    <a:p>
                      <a:pPr marL="176213" lvl="0" indent="-176213">
                        <a:spcAft>
                          <a:spcPts val="0"/>
                        </a:spcAft>
                        <a:buFont typeface="Symbol"/>
                        <a:buChar char=""/>
                      </a:pPr>
                      <a:r>
                        <a:rPr lang="de-DE" sz="1600" dirty="0">
                          <a:effectLst/>
                        </a:rPr>
                        <a:t>unzureichendes Pausenregime</a:t>
                      </a:r>
                    </a:p>
                    <a:p>
                      <a:pPr marL="176213" lvl="0" indent="-176213">
                        <a:spcAft>
                          <a:spcPts val="0"/>
                        </a:spcAft>
                        <a:buFont typeface="Symbol"/>
                        <a:buChar char=""/>
                      </a:pPr>
                      <a:r>
                        <a:rPr lang="de-DE" sz="1600" dirty="0">
                          <a:effectLst/>
                        </a:rPr>
                        <a:t>Arbeit auf Abruf</a:t>
                      </a:r>
                      <a:endParaRPr lang="de-DE" sz="1600" dirty="0">
                        <a:effectLst/>
                        <a:latin typeface="Times New Roman"/>
                        <a:ea typeface="Times New Roman"/>
                      </a:endParaRPr>
                    </a:p>
                  </a:txBody>
                  <a:tcPr marL="68575" marR="68575" marT="0" marB="0" anchor="ctr"/>
                </a:tc>
                <a:extLst>
                  <a:ext uri="{0D108BD9-81ED-4DB2-BD59-A6C34878D82A}">
                    <a16:rowId xmlns:a16="http://schemas.microsoft.com/office/drawing/2014/main" val="1547940972"/>
                  </a:ext>
                </a:extLst>
              </a:tr>
              <a:tr h="864000">
                <a:tc>
                  <a:txBody>
                    <a:bodyPr/>
                    <a:lstStyle/>
                    <a:p>
                      <a:pPr>
                        <a:spcAft>
                          <a:spcPts val="0"/>
                        </a:spcAft>
                      </a:pPr>
                      <a:r>
                        <a:rPr lang="de-DE" sz="1600" dirty="0">
                          <a:effectLst/>
                        </a:rPr>
                        <a:t>2.2 Arbeitsablauf </a:t>
                      </a:r>
                    </a:p>
                    <a:p>
                      <a:pPr>
                        <a:spcAft>
                          <a:spcPts val="0"/>
                        </a:spcAft>
                      </a:pPr>
                      <a:r>
                        <a:rPr lang="de-DE" sz="1600" dirty="0">
                          <a:effectLst/>
                        </a:rPr>
                        <a:t> </a:t>
                      </a:r>
                      <a:endParaRPr lang="de-DE" sz="1600" dirty="0">
                        <a:effectLst/>
                        <a:latin typeface="Times New Roman"/>
                        <a:ea typeface="Times New Roman"/>
                      </a:endParaRPr>
                    </a:p>
                  </a:txBody>
                  <a:tcPr marL="68575" marR="68575" marT="0" marB="0" anchor="ctr"/>
                </a:tc>
                <a:tc>
                  <a:txBody>
                    <a:bodyPr/>
                    <a:lstStyle/>
                    <a:p>
                      <a:pPr marL="176213" lvl="0" indent="-176213">
                        <a:spcAft>
                          <a:spcPts val="0"/>
                        </a:spcAft>
                        <a:buFont typeface="Symbol"/>
                        <a:buChar char=""/>
                      </a:pPr>
                      <a:r>
                        <a:rPr lang="de-DE" sz="1600" dirty="0">
                          <a:effectLst/>
                        </a:rPr>
                        <a:t>Zeitdruck/hohe Arbeitsintensität</a:t>
                      </a:r>
                    </a:p>
                    <a:p>
                      <a:pPr marL="176213" lvl="0" indent="-176213">
                        <a:spcAft>
                          <a:spcPts val="0"/>
                        </a:spcAft>
                        <a:buFont typeface="Symbol"/>
                        <a:buChar char=""/>
                      </a:pPr>
                      <a:r>
                        <a:rPr lang="de-DE" sz="1600" dirty="0">
                          <a:effectLst/>
                        </a:rPr>
                        <a:t>häufige Störungen/Unterbrechungen</a:t>
                      </a:r>
                    </a:p>
                    <a:p>
                      <a:pPr marL="176213" lvl="0" indent="-176213">
                        <a:spcAft>
                          <a:spcPts val="0"/>
                        </a:spcAft>
                        <a:buFont typeface="Symbol"/>
                        <a:buChar char=""/>
                      </a:pPr>
                      <a:r>
                        <a:rPr lang="de-DE" sz="1600" dirty="0">
                          <a:effectLst/>
                        </a:rPr>
                        <a:t>hohe Taktbindung</a:t>
                      </a:r>
                      <a:endParaRPr lang="de-DE" sz="1600" dirty="0">
                        <a:effectLst/>
                        <a:latin typeface="Times New Roman"/>
                        <a:ea typeface="Times New Roman"/>
                      </a:endParaRPr>
                    </a:p>
                  </a:txBody>
                  <a:tcPr marL="68575" marR="68575" marT="0" marB="0" anchor="ctr"/>
                </a:tc>
                <a:extLst>
                  <a:ext uri="{0D108BD9-81ED-4DB2-BD59-A6C34878D82A}">
                    <a16:rowId xmlns:a16="http://schemas.microsoft.com/office/drawing/2014/main" val="2022573103"/>
                  </a:ext>
                </a:extLst>
              </a:tr>
              <a:tr h="1116000">
                <a:tc>
                  <a:txBody>
                    <a:bodyPr/>
                    <a:lstStyle/>
                    <a:p>
                      <a:pPr>
                        <a:spcAft>
                          <a:spcPts val="0"/>
                        </a:spcAft>
                      </a:pPr>
                      <a:r>
                        <a:rPr lang="de-DE" sz="1600" dirty="0">
                          <a:effectLst/>
                        </a:rPr>
                        <a:t>2.3 Kommunikation</a:t>
                      </a:r>
                      <a:r>
                        <a:rPr lang="de-DE" sz="1600" baseline="0" dirty="0">
                          <a:effectLst/>
                        </a:rPr>
                        <a:t> und </a:t>
                      </a:r>
                      <a:r>
                        <a:rPr lang="de-DE" sz="1600" dirty="0">
                          <a:effectLst/>
                        </a:rPr>
                        <a:t>Kooperation </a:t>
                      </a:r>
                      <a:endParaRPr lang="de-DE" sz="1600" dirty="0">
                        <a:effectLst/>
                        <a:latin typeface="Times New Roman"/>
                        <a:ea typeface="Times New Roman"/>
                      </a:endParaRPr>
                    </a:p>
                  </a:txBody>
                  <a:tcPr marL="68575" marR="68575" marT="0" marB="0" anchor="ctr"/>
                </a:tc>
                <a:tc>
                  <a:txBody>
                    <a:bodyPr/>
                    <a:lstStyle/>
                    <a:p>
                      <a:pPr marL="176213" lvl="0" indent="-176213">
                        <a:spcAft>
                          <a:spcPts val="0"/>
                        </a:spcAft>
                        <a:buFont typeface="Symbol"/>
                        <a:buChar char=""/>
                      </a:pPr>
                      <a:r>
                        <a:rPr lang="de-DE" sz="1600" dirty="0">
                          <a:effectLst/>
                        </a:rPr>
                        <a:t>isolierter Einzelarbeitsplatz</a:t>
                      </a:r>
                    </a:p>
                    <a:p>
                      <a:pPr marL="176213" lvl="0" indent="-176213">
                        <a:spcAft>
                          <a:spcPts val="0"/>
                        </a:spcAft>
                        <a:buFont typeface="Symbol"/>
                        <a:buChar char=""/>
                      </a:pPr>
                      <a:r>
                        <a:rPr lang="de-DE" sz="1600" dirty="0">
                          <a:effectLst/>
                        </a:rPr>
                        <a:t>keine oder geringe Unterstützung durch Führungskräfte oder Kolleginnen und Kollegen</a:t>
                      </a:r>
                    </a:p>
                    <a:p>
                      <a:pPr marL="176213" lvl="0" indent="-176213">
                        <a:spcAft>
                          <a:spcPts val="0"/>
                        </a:spcAft>
                        <a:buFont typeface="Symbol"/>
                        <a:buChar char=""/>
                      </a:pPr>
                      <a:r>
                        <a:rPr lang="de-DE" sz="1600" dirty="0">
                          <a:effectLst/>
                        </a:rPr>
                        <a:t>keine klar definierten Verantwortungsbereiche</a:t>
                      </a:r>
                      <a:endParaRPr lang="de-DE" sz="1600" dirty="0">
                        <a:effectLst/>
                        <a:latin typeface="Times New Roman"/>
                        <a:ea typeface="Times New Roman"/>
                      </a:endParaRPr>
                    </a:p>
                  </a:txBody>
                  <a:tcPr marL="68575" marR="68575" marT="0" marB="0" anchor="ctr"/>
                </a:tc>
                <a:extLst>
                  <a:ext uri="{0D108BD9-81ED-4DB2-BD59-A6C34878D82A}">
                    <a16:rowId xmlns:a16="http://schemas.microsoft.com/office/drawing/2014/main" val="3572478180"/>
                  </a:ext>
                </a:extLst>
              </a:tr>
            </a:tbl>
          </a:graphicData>
        </a:graphic>
      </p:graphicFrame>
    </p:spTree>
    <p:extLst>
      <p:ext uri="{BB962C8B-B14F-4D97-AF65-F5344CB8AC3E}">
        <p14:creationId xmlns:p14="http://schemas.microsoft.com/office/powerpoint/2010/main" val="158200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39918-EDE9-4949-B7A9-6CFE26405221}"/>
              </a:ext>
            </a:extLst>
          </p:cNvPr>
          <p:cNvSpPr>
            <a:spLocks noGrp="1"/>
          </p:cNvSpPr>
          <p:nvPr>
            <p:ph type="title"/>
          </p:nvPr>
        </p:nvSpPr>
        <p:spPr/>
        <p:txBody>
          <a:bodyPr/>
          <a:lstStyle/>
          <a:p>
            <a:r>
              <a:rPr lang="de-DE" dirty="0"/>
              <a:t>Psychische Belastung in der GBU: Details (4/5)</a:t>
            </a:r>
          </a:p>
        </p:txBody>
      </p:sp>
      <p:graphicFrame>
        <p:nvGraphicFramePr>
          <p:cNvPr id="4" name="Inhaltsplatzhalter 3">
            <a:extLst>
              <a:ext uri="{FF2B5EF4-FFF2-40B4-BE49-F238E27FC236}">
                <a16:creationId xmlns:a16="http://schemas.microsoft.com/office/drawing/2014/main" id="{6094151B-55AC-4B90-B868-0D2D75EF7EA0}"/>
              </a:ext>
            </a:extLst>
          </p:cNvPr>
          <p:cNvGraphicFramePr>
            <a:graphicFrameLocks noGrp="1"/>
          </p:cNvGraphicFramePr>
          <p:nvPr>
            <p:ph idx="1"/>
            <p:extLst>
              <p:ext uri="{D42A27DB-BD31-4B8C-83A1-F6EECF244321}">
                <p14:modId xmlns:p14="http://schemas.microsoft.com/office/powerpoint/2010/main" val="218332549"/>
              </p:ext>
            </p:extLst>
          </p:nvPr>
        </p:nvGraphicFramePr>
        <p:xfrm>
          <a:off x="874713" y="1881188"/>
          <a:ext cx="10397379" cy="2422840"/>
        </p:xfrm>
        <a:graphic>
          <a:graphicData uri="http://schemas.openxmlformats.org/drawingml/2006/table">
            <a:tbl>
              <a:tblPr firstRow="1" bandRow="1">
                <a:tableStyleId>{5C22544A-7EE6-4342-B048-85BDC9FD1C3A}</a:tableStyleId>
              </a:tblPr>
              <a:tblGrid>
                <a:gridCol w="3178800">
                  <a:extLst>
                    <a:ext uri="{9D8B030D-6E8A-4147-A177-3AD203B41FA5}">
                      <a16:colId xmlns:a16="http://schemas.microsoft.com/office/drawing/2014/main" val="4202005159"/>
                    </a:ext>
                  </a:extLst>
                </a:gridCol>
                <a:gridCol w="7218579">
                  <a:extLst>
                    <a:ext uri="{9D8B030D-6E8A-4147-A177-3AD203B41FA5}">
                      <a16:colId xmlns:a16="http://schemas.microsoft.com/office/drawing/2014/main" val="31734079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3 Soziale Beziehungen</a:t>
                      </a:r>
                      <a:endParaRPr lang="de-DE" sz="1800" dirty="0">
                        <a:effectLst/>
                        <a:latin typeface="Times New Roman"/>
                        <a:ea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Mögliche kritische Ausprägung</a:t>
                      </a:r>
                      <a:endParaRPr lang="de-DE" sz="1800" dirty="0">
                        <a:effectLst/>
                        <a:latin typeface="Times New Roman"/>
                        <a:ea typeface="Times New Roman"/>
                      </a:endParaRPr>
                    </a:p>
                  </a:txBody>
                  <a:tcPr/>
                </a:tc>
                <a:extLst>
                  <a:ext uri="{0D108BD9-81ED-4DB2-BD59-A6C34878D82A}">
                    <a16:rowId xmlns:a16="http://schemas.microsoft.com/office/drawing/2014/main" val="968667696"/>
                  </a:ext>
                </a:extLst>
              </a:tr>
              <a:tr h="1152000">
                <a:tc>
                  <a:txBody>
                    <a:bodyPr/>
                    <a:lstStyle/>
                    <a:p>
                      <a:pPr>
                        <a:spcAft>
                          <a:spcPts val="0"/>
                        </a:spcAft>
                      </a:pPr>
                      <a:r>
                        <a:rPr lang="de-DE" sz="1600" dirty="0">
                          <a:effectLst/>
                        </a:rPr>
                        <a:t>3.1 Kolleginnen und Kollegen</a:t>
                      </a:r>
                    </a:p>
                  </a:txBody>
                  <a:tcPr marL="68575" marR="68575" marT="0" marB="0" anchor="ctr"/>
                </a:tc>
                <a:tc>
                  <a:txBody>
                    <a:bodyPr/>
                    <a:lstStyle/>
                    <a:p>
                      <a:pPr marL="176213" lvl="0" indent="-176213">
                        <a:spcAft>
                          <a:spcPts val="0"/>
                        </a:spcAft>
                        <a:buFont typeface="Symbol"/>
                        <a:buChar char=""/>
                      </a:pPr>
                      <a:r>
                        <a:rPr lang="de-DE" sz="1600" dirty="0">
                          <a:effectLst/>
                          <a:latin typeface="+mn-lt"/>
                        </a:rPr>
                        <a:t>zu geringe/zu hohe</a:t>
                      </a:r>
                      <a:r>
                        <a:rPr lang="de-DE" sz="1600" baseline="0" dirty="0">
                          <a:effectLst/>
                          <a:latin typeface="+mn-lt"/>
                        </a:rPr>
                        <a:t> Zahl sozialer Kontakte</a:t>
                      </a:r>
                    </a:p>
                    <a:p>
                      <a:pPr marL="176213" lvl="0" indent="-176213">
                        <a:spcAft>
                          <a:spcPts val="0"/>
                        </a:spcAft>
                        <a:buFont typeface="Symbol"/>
                        <a:buChar char=""/>
                      </a:pPr>
                      <a:r>
                        <a:rPr lang="de-DE" sz="1600" kern="1200" dirty="0">
                          <a:solidFill>
                            <a:schemeClr val="dk1"/>
                          </a:solidFill>
                          <a:effectLst/>
                          <a:latin typeface="+mn-lt"/>
                          <a:ea typeface="+mn-ea"/>
                          <a:cs typeface="+mn-cs"/>
                        </a:rPr>
                        <a:t>häufige Streitigkeiten und Konflikte</a:t>
                      </a:r>
                    </a:p>
                    <a:p>
                      <a:pPr marL="176213" lvl="0" indent="-176213">
                        <a:spcAft>
                          <a:spcPts val="0"/>
                        </a:spcAft>
                        <a:buFont typeface="Symbol"/>
                        <a:buChar char=""/>
                      </a:pPr>
                      <a:r>
                        <a:rPr lang="de-DE" sz="1600" kern="1200" dirty="0">
                          <a:solidFill>
                            <a:schemeClr val="dk1"/>
                          </a:solidFill>
                          <a:effectLst/>
                          <a:latin typeface="+mn-lt"/>
                          <a:ea typeface="+mn-ea"/>
                          <a:cs typeface="+mn-cs"/>
                        </a:rPr>
                        <a:t>Art der Konflikte: soziale Drucksituationen</a:t>
                      </a:r>
                    </a:p>
                    <a:p>
                      <a:pPr marL="176213" lvl="0" indent="-176213">
                        <a:spcAft>
                          <a:spcPts val="0"/>
                        </a:spcAft>
                        <a:buFont typeface="Symbol"/>
                        <a:buChar char=""/>
                      </a:pPr>
                      <a:r>
                        <a:rPr lang="de-DE" sz="1600" kern="1200" dirty="0">
                          <a:solidFill>
                            <a:schemeClr val="dk1"/>
                          </a:solidFill>
                          <a:effectLst/>
                          <a:latin typeface="+mn-lt"/>
                          <a:ea typeface="+mn-ea"/>
                          <a:cs typeface="+mn-cs"/>
                        </a:rPr>
                        <a:t>fehlende</a:t>
                      </a:r>
                      <a:r>
                        <a:rPr lang="de-DE" sz="1600" kern="1200" baseline="0" dirty="0">
                          <a:solidFill>
                            <a:schemeClr val="dk1"/>
                          </a:solidFill>
                          <a:effectLst/>
                          <a:latin typeface="+mn-lt"/>
                          <a:ea typeface="+mn-ea"/>
                          <a:cs typeface="+mn-cs"/>
                        </a:rPr>
                        <a:t> soziale Unterstützung</a:t>
                      </a:r>
                      <a:endParaRPr lang="de-DE" sz="1600" kern="1200" dirty="0">
                        <a:solidFill>
                          <a:schemeClr val="dk1"/>
                        </a:solidFill>
                        <a:effectLst/>
                        <a:latin typeface="+mn-lt"/>
                        <a:ea typeface="+mn-ea"/>
                        <a:cs typeface="+mn-cs"/>
                      </a:endParaRPr>
                    </a:p>
                  </a:txBody>
                  <a:tcPr marL="68575" marR="68575" marT="0" marB="0" anchor="ctr"/>
                </a:tc>
                <a:extLst>
                  <a:ext uri="{0D108BD9-81ED-4DB2-BD59-A6C34878D82A}">
                    <a16:rowId xmlns:a16="http://schemas.microsoft.com/office/drawing/2014/main" val="1547940972"/>
                  </a:ext>
                </a:extLst>
              </a:tr>
              <a:tr h="900000">
                <a:tc>
                  <a:txBody>
                    <a:bodyPr/>
                    <a:lstStyle/>
                    <a:p>
                      <a:pPr>
                        <a:spcAft>
                          <a:spcPts val="0"/>
                        </a:spcAft>
                      </a:pPr>
                      <a:r>
                        <a:rPr lang="de-DE" sz="1600" dirty="0">
                          <a:effectLst/>
                        </a:rPr>
                        <a:t>3.2 Vorgesetzte</a:t>
                      </a:r>
                    </a:p>
                  </a:txBody>
                  <a:tcPr marL="68575" marR="68575" marT="0" marB="0" anchor="ctr"/>
                </a:tc>
                <a:tc>
                  <a:txBody>
                    <a:bodyPr/>
                    <a:lstStyle/>
                    <a:p>
                      <a:pPr marL="176213" lvl="0" indent="-176213">
                        <a:spcAft>
                          <a:spcPts val="0"/>
                        </a:spcAft>
                        <a:buFont typeface="Symbol"/>
                        <a:buChar char=""/>
                      </a:pPr>
                      <a:r>
                        <a:rPr lang="de-DE" sz="1600" dirty="0">
                          <a:effectLst/>
                          <a:latin typeface="+mn-lt"/>
                        </a:rPr>
                        <a:t>keine Qualifizierung der Führungskräfte</a:t>
                      </a:r>
                    </a:p>
                    <a:p>
                      <a:pPr marL="176213" lvl="0" indent="-176213"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fehlendes Feedback, fehlende Anerkennung für erbrachte Leistungen</a:t>
                      </a:r>
                    </a:p>
                    <a:p>
                      <a:pPr marL="176213" lvl="0" indent="-176213" algn="l" defTabSz="914400" rtl="0" eaLnBrk="1" latinLnBrk="0" hangingPunct="1">
                        <a:spcAft>
                          <a:spcPts val="0"/>
                        </a:spcAft>
                        <a:buFont typeface="Symbol"/>
                        <a:buChar char=""/>
                      </a:pPr>
                      <a:r>
                        <a:rPr lang="de-DE" sz="1600" kern="1200" dirty="0">
                          <a:solidFill>
                            <a:schemeClr val="dk1"/>
                          </a:solidFill>
                          <a:effectLst/>
                          <a:latin typeface="+mn-lt"/>
                          <a:ea typeface="+mn-ea"/>
                          <a:cs typeface="+mn-cs"/>
                        </a:rPr>
                        <a:t>fehlende Führung, fehlende Unterstützung im Bedarfsfall</a:t>
                      </a:r>
                    </a:p>
                  </a:txBody>
                  <a:tcPr marL="68575" marR="68575" marT="0" marB="0" anchor="ctr"/>
                </a:tc>
                <a:extLst>
                  <a:ext uri="{0D108BD9-81ED-4DB2-BD59-A6C34878D82A}">
                    <a16:rowId xmlns:a16="http://schemas.microsoft.com/office/drawing/2014/main" val="2022573103"/>
                  </a:ext>
                </a:extLst>
              </a:tr>
            </a:tbl>
          </a:graphicData>
        </a:graphic>
      </p:graphicFrame>
    </p:spTree>
    <p:extLst>
      <p:ext uri="{BB962C8B-B14F-4D97-AF65-F5344CB8AC3E}">
        <p14:creationId xmlns:p14="http://schemas.microsoft.com/office/powerpoint/2010/main" val="42603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39918-EDE9-4949-B7A9-6CFE26405221}"/>
              </a:ext>
            </a:extLst>
          </p:cNvPr>
          <p:cNvSpPr>
            <a:spLocks noGrp="1"/>
          </p:cNvSpPr>
          <p:nvPr>
            <p:ph type="title"/>
          </p:nvPr>
        </p:nvSpPr>
        <p:spPr/>
        <p:txBody>
          <a:bodyPr/>
          <a:lstStyle/>
          <a:p>
            <a:r>
              <a:rPr lang="de-DE" dirty="0"/>
              <a:t>Psychische Belastung in der GBU: Details (5/5)</a:t>
            </a:r>
          </a:p>
        </p:txBody>
      </p:sp>
      <p:graphicFrame>
        <p:nvGraphicFramePr>
          <p:cNvPr id="4" name="Inhaltsplatzhalter 3">
            <a:extLst>
              <a:ext uri="{FF2B5EF4-FFF2-40B4-BE49-F238E27FC236}">
                <a16:creationId xmlns:a16="http://schemas.microsoft.com/office/drawing/2014/main" id="{FA0E0063-1926-4A81-9BEB-02D0D0AC1F90}"/>
              </a:ext>
            </a:extLst>
          </p:cNvPr>
          <p:cNvGraphicFramePr>
            <a:graphicFrameLocks noGrp="1"/>
          </p:cNvGraphicFramePr>
          <p:nvPr>
            <p:ph idx="1"/>
            <p:extLst>
              <p:ext uri="{D42A27DB-BD31-4B8C-83A1-F6EECF244321}">
                <p14:modId xmlns:p14="http://schemas.microsoft.com/office/powerpoint/2010/main" val="1470009252"/>
              </p:ext>
            </p:extLst>
          </p:nvPr>
        </p:nvGraphicFramePr>
        <p:xfrm>
          <a:off x="874713" y="1881188"/>
          <a:ext cx="10397379" cy="3178840"/>
        </p:xfrm>
        <a:graphic>
          <a:graphicData uri="http://schemas.openxmlformats.org/drawingml/2006/table">
            <a:tbl>
              <a:tblPr firstRow="1" bandRow="1">
                <a:tableStyleId>{5C22544A-7EE6-4342-B048-85BDC9FD1C3A}</a:tableStyleId>
              </a:tblPr>
              <a:tblGrid>
                <a:gridCol w="3178800">
                  <a:extLst>
                    <a:ext uri="{9D8B030D-6E8A-4147-A177-3AD203B41FA5}">
                      <a16:colId xmlns:a16="http://schemas.microsoft.com/office/drawing/2014/main" val="4202005159"/>
                    </a:ext>
                  </a:extLst>
                </a:gridCol>
                <a:gridCol w="7218579">
                  <a:extLst>
                    <a:ext uri="{9D8B030D-6E8A-4147-A177-3AD203B41FA5}">
                      <a16:colId xmlns:a16="http://schemas.microsoft.com/office/drawing/2014/main" val="31734079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4 Arbeitsumgebung</a:t>
                      </a:r>
                      <a:endParaRPr lang="de-DE" sz="1800" dirty="0">
                        <a:effectLst/>
                        <a:latin typeface="Times New Roman"/>
                        <a:ea typeface="Times New Roman"/>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effectLst/>
                        </a:rPr>
                        <a:t>Mögliche kritische Ausprägung</a:t>
                      </a:r>
                      <a:endParaRPr lang="de-DE" sz="1800" dirty="0">
                        <a:effectLst/>
                        <a:latin typeface="Times New Roman"/>
                        <a:ea typeface="Times New Roman"/>
                      </a:endParaRPr>
                    </a:p>
                  </a:txBody>
                  <a:tcPr/>
                </a:tc>
                <a:extLst>
                  <a:ext uri="{0D108BD9-81ED-4DB2-BD59-A6C34878D82A}">
                    <a16:rowId xmlns:a16="http://schemas.microsoft.com/office/drawing/2014/main" val="968667696"/>
                  </a:ext>
                </a:extLst>
              </a:tr>
              <a:tr h="828000">
                <a:tc>
                  <a:txBody>
                    <a:bodyPr/>
                    <a:lstStyle/>
                    <a:p>
                      <a:pPr>
                        <a:spcAft>
                          <a:spcPts val="0"/>
                        </a:spcAft>
                      </a:pPr>
                      <a:r>
                        <a:rPr lang="de-DE" sz="1600" dirty="0">
                          <a:effectLst/>
                        </a:rPr>
                        <a:t>4.1 Physikalische und chemische Faktoren</a:t>
                      </a:r>
                      <a:endParaRPr lang="de-DE" sz="1600" dirty="0">
                        <a:effectLst/>
                        <a:latin typeface="Times New Roman"/>
                        <a:ea typeface="Times New Roman"/>
                      </a:endParaRPr>
                    </a:p>
                  </a:txBody>
                  <a:tcPr marL="68575" marR="68575" marT="0" marB="0" anchor="ctr"/>
                </a:tc>
                <a:tc>
                  <a:txBody>
                    <a:bodyPr/>
                    <a:lstStyle/>
                    <a:p>
                      <a:pPr marL="176213" lvl="0" indent="-176213">
                        <a:spcAft>
                          <a:spcPts val="0"/>
                        </a:spcAft>
                        <a:buFont typeface="Symbol"/>
                        <a:buChar char=""/>
                      </a:pPr>
                      <a:r>
                        <a:rPr lang="de-DE" sz="1600" dirty="0">
                          <a:effectLst/>
                        </a:rPr>
                        <a:t>Lärm</a:t>
                      </a:r>
                    </a:p>
                    <a:p>
                      <a:pPr marL="176213" lvl="0" indent="-176213">
                        <a:spcAft>
                          <a:spcPts val="0"/>
                        </a:spcAft>
                        <a:buFont typeface="Symbol"/>
                        <a:buChar char=""/>
                      </a:pPr>
                      <a:r>
                        <a:rPr lang="de-DE" sz="1600" dirty="0">
                          <a:effectLst/>
                        </a:rPr>
                        <a:t>unzureichende</a:t>
                      </a:r>
                      <a:r>
                        <a:rPr lang="de-DE" sz="1600" baseline="0" dirty="0">
                          <a:effectLst/>
                        </a:rPr>
                        <a:t> </a:t>
                      </a:r>
                      <a:r>
                        <a:rPr lang="de-DE" sz="1600" dirty="0">
                          <a:effectLst/>
                        </a:rPr>
                        <a:t>Beleuchtung</a:t>
                      </a:r>
                    </a:p>
                    <a:p>
                      <a:pPr marL="176213" lvl="0" indent="-176213">
                        <a:spcAft>
                          <a:spcPts val="0"/>
                        </a:spcAft>
                        <a:buFont typeface="Symbol"/>
                        <a:buChar char=""/>
                      </a:pPr>
                      <a:r>
                        <a:rPr lang="de-DE" sz="1600" dirty="0">
                          <a:effectLst/>
                        </a:rPr>
                        <a:t>Gefahrstoffe</a:t>
                      </a:r>
                      <a:endParaRPr lang="de-DE" sz="1600" dirty="0">
                        <a:effectLst/>
                        <a:latin typeface="Times New Roman"/>
                        <a:ea typeface="Times New Roman"/>
                      </a:endParaRPr>
                    </a:p>
                  </a:txBody>
                  <a:tcPr marL="68575" marR="68575" marT="0" marB="0" anchor="ctr"/>
                </a:tc>
                <a:extLst>
                  <a:ext uri="{0D108BD9-81ED-4DB2-BD59-A6C34878D82A}">
                    <a16:rowId xmlns:a16="http://schemas.microsoft.com/office/drawing/2014/main" val="1547940972"/>
                  </a:ext>
                </a:extLst>
              </a:tr>
              <a:tr h="576000">
                <a:tc>
                  <a:txBody>
                    <a:bodyPr/>
                    <a:lstStyle/>
                    <a:p>
                      <a:pPr>
                        <a:spcAft>
                          <a:spcPts val="0"/>
                        </a:spcAft>
                      </a:pPr>
                      <a:r>
                        <a:rPr lang="de-DE" sz="1600" dirty="0">
                          <a:effectLst/>
                        </a:rPr>
                        <a:t>4.2 Physische Faktoren </a:t>
                      </a:r>
                      <a:endParaRPr lang="de-DE" sz="1600" dirty="0">
                        <a:effectLst/>
                        <a:latin typeface="Times New Roman"/>
                        <a:ea typeface="Times New Roman"/>
                      </a:endParaRPr>
                    </a:p>
                  </a:txBody>
                  <a:tcPr marL="68575" marR="68575" marT="0" marB="0" anchor="ctr"/>
                </a:tc>
                <a:tc>
                  <a:txBody>
                    <a:bodyPr/>
                    <a:lstStyle/>
                    <a:p>
                      <a:pPr marL="176213" lvl="0" indent="-176213">
                        <a:spcAft>
                          <a:spcPts val="0"/>
                        </a:spcAft>
                        <a:buFont typeface="Symbol"/>
                        <a:buChar char=""/>
                      </a:pPr>
                      <a:r>
                        <a:rPr lang="de-DE" sz="1600" dirty="0">
                          <a:effectLst/>
                        </a:rPr>
                        <a:t>ungünstige ergonomische Gestaltung</a:t>
                      </a:r>
                    </a:p>
                    <a:p>
                      <a:pPr marL="176213" lvl="0" indent="-176213">
                        <a:spcAft>
                          <a:spcPts val="0"/>
                        </a:spcAft>
                        <a:buFont typeface="Symbol"/>
                        <a:buChar char=""/>
                      </a:pPr>
                      <a:r>
                        <a:rPr lang="de-DE" sz="1600" dirty="0">
                          <a:effectLst/>
                        </a:rPr>
                        <a:t>schwere körperliche Arbeit</a:t>
                      </a:r>
                      <a:endParaRPr lang="de-DE" sz="1600" dirty="0">
                        <a:effectLst/>
                        <a:latin typeface="Times New Roman"/>
                        <a:ea typeface="Times New Roman"/>
                      </a:endParaRPr>
                    </a:p>
                  </a:txBody>
                  <a:tcPr marL="68575" marR="68575" marT="0" marB="0" anchor="ctr"/>
                </a:tc>
                <a:extLst>
                  <a:ext uri="{0D108BD9-81ED-4DB2-BD59-A6C34878D82A}">
                    <a16:rowId xmlns:a16="http://schemas.microsoft.com/office/drawing/2014/main" val="2022573103"/>
                  </a:ext>
                </a:extLst>
              </a:tr>
              <a:tr h="576000">
                <a:tc>
                  <a:txBody>
                    <a:bodyPr/>
                    <a:lstStyle/>
                    <a:p>
                      <a:pPr>
                        <a:spcAft>
                          <a:spcPts val="0"/>
                        </a:spcAft>
                      </a:pPr>
                      <a:r>
                        <a:rPr lang="de-DE" sz="1600" dirty="0">
                          <a:effectLst/>
                        </a:rPr>
                        <a:t>4.3 Arbeitsplatz- und Informationsgestaltung</a:t>
                      </a:r>
                      <a:endParaRPr lang="de-DE" sz="1600" dirty="0">
                        <a:effectLst/>
                        <a:latin typeface="Times New Roman"/>
                        <a:ea typeface="Times New Roman"/>
                      </a:endParaRPr>
                    </a:p>
                  </a:txBody>
                  <a:tcPr marL="68575" marR="68575" marT="0" marB="0" anchor="ctr"/>
                </a:tc>
                <a:tc>
                  <a:txBody>
                    <a:bodyPr/>
                    <a:lstStyle/>
                    <a:p>
                      <a:pPr marL="176213" lvl="0" indent="-176213">
                        <a:spcAft>
                          <a:spcPts val="0"/>
                        </a:spcAft>
                        <a:buFont typeface="Symbol"/>
                        <a:buChar char=""/>
                      </a:pPr>
                      <a:r>
                        <a:rPr lang="de-DE" sz="1600" dirty="0">
                          <a:effectLst/>
                        </a:rPr>
                        <a:t>ungünstige Arbeitsräume, räumliche Enge</a:t>
                      </a:r>
                    </a:p>
                    <a:p>
                      <a:pPr marL="176213" lvl="0" indent="-176213">
                        <a:spcAft>
                          <a:spcPts val="0"/>
                        </a:spcAft>
                        <a:buFont typeface="Symbol"/>
                        <a:buChar char=""/>
                      </a:pPr>
                      <a:r>
                        <a:rPr lang="de-DE" sz="1600" dirty="0">
                          <a:effectLst/>
                        </a:rPr>
                        <a:t>unzureichende Gestaltung von Signalen und Hinweisen</a:t>
                      </a:r>
                      <a:endParaRPr lang="de-DE" sz="1600" dirty="0">
                        <a:effectLst/>
                        <a:latin typeface="Times New Roman"/>
                        <a:ea typeface="Times New Roman"/>
                      </a:endParaRPr>
                    </a:p>
                  </a:txBody>
                  <a:tcPr marL="68575" marR="68575" marT="0" marB="0" anchor="ctr"/>
                </a:tc>
                <a:extLst>
                  <a:ext uri="{0D108BD9-81ED-4DB2-BD59-A6C34878D82A}">
                    <a16:rowId xmlns:a16="http://schemas.microsoft.com/office/drawing/2014/main" val="3572478180"/>
                  </a:ext>
                </a:extLst>
              </a:tr>
              <a:tr h="828000">
                <a:tc>
                  <a:txBody>
                    <a:bodyPr/>
                    <a:lstStyle/>
                    <a:p>
                      <a:pPr>
                        <a:spcAft>
                          <a:spcPts val="0"/>
                        </a:spcAft>
                      </a:pPr>
                      <a:r>
                        <a:rPr lang="de-DE" sz="1600" dirty="0">
                          <a:effectLst/>
                        </a:rPr>
                        <a:t>4.4 Arbeitsmittel </a:t>
                      </a:r>
                      <a:endParaRPr lang="de-DE" sz="1600" dirty="0">
                        <a:effectLst/>
                        <a:latin typeface="Times New Roman"/>
                        <a:ea typeface="Times New Roman"/>
                      </a:endParaRPr>
                    </a:p>
                  </a:txBody>
                  <a:tcPr marL="68575" marR="68575" marT="0" marB="0" anchor="ctr"/>
                </a:tc>
                <a:tc>
                  <a:txBody>
                    <a:bodyPr/>
                    <a:lstStyle/>
                    <a:p>
                      <a:pPr marL="176213" lvl="0" indent="-176213">
                        <a:spcAft>
                          <a:spcPts val="0"/>
                        </a:spcAft>
                        <a:buFont typeface="Symbol"/>
                        <a:buChar char=""/>
                      </a:pPr>
                      <a:r>
                        <a:rPr lang="de-DE" sz="1600" dirty="0">
                          <a:effectLst/>
                        </a:rPr>
                        <a:t>fehlendes oder ungeeignetes Werkzeug bzw. Arbeitsmittel</a:t>
                      </a:r>
                    </a:p>
                    <a:p>
                      <a:pPr marL="176213" lvl="0" indent="-176213">
                        <a:spcAft>
                          <a:spcPts val="0"/>
                        </a:spcAft>
                        <a:buFont typeface="Symbol"/>
                        <a:buChar char=""/>
                      </a:pPr>
                      <a:r>
                        <a:rPr lang="de-DE" sz="1600" dirty="0">
                          <a:effectLst/>
                        </a:rPr>
                        <a:t>ungünstige Bedienung oder Einrichtung von Maschinen</a:t>
                      </a:r>
                    </a:p>
                    <a:p>
                      <a:pPr marL="176213" lvl="0" indent="-176213">
                        <a:spcAft>
                          <a:spcPts val="0"/>
                        </a:spcAft>
                        <a:buFont typeface="Symbol"/>
                        <a:buChar char=""/>
                      </a:pPr>
                      <a:r>
                        <a:rPr lang="de-DE" sz="1600" dirty="0">
                          <a:effectLst/>
                        </a:rPr>
                        <a:t>unzureichende Softwaregestaltung</a:t>
                      </a:r>
                      <a:endParaRPr lang="de-DE" sz="1600" dirty="0">
                        <a:effectLst/>
                        <a:latin typeface="Times New Roman"/>
                        <a:ea typeface="Times New Roman"/>
                      </a:endParaRPr>
                    </a:p>
                  </a:txBody>
                  <a:tcPr marL="68575" marR="68575" marT="0" marB="0" anchor="ctr"/>
                </a:tc>
                <a:extLst>
                  <a:ext uri="{0D108BD9-81ED-4DB2-BD59-A6C34878D82A}">
                    <a16:rowId xmlns:a16="http://schemas.microsoft.com/office/drawing/2014/main" val="1093401970"/>
                  </a:ext>
                </a:extLst>
              </a:tr>
            </a:tbl>
          </a:graphicData>
        </a:graphic>
      </p:graphicFrame>
    </p:spTree>
    <p:extLst>
      <p:ext uri="{BB962C8B-B14F-4D97-AF65-F5344CB8AC3E}">
        <p14:creationId xmlns:p14="http://schemas.microsoft.com/office/powerpoint/2010/main" val="2924289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8D7FC-FAFF-4367-9CE9-5F8E586616FD}"/>
              </a:ext>
            </a:extLst>
          </p:cNvPr>
          <p:cNvSpPr>
            <a:spLocks noGrp="1"/>
          </p:cNvSpPr>
          <p:nvPr>
            <p:ph type="title"/>
          </p:nvPr>
        </p:nvSpPr>
        <p:spPr/>
        <p:txBody>
          <a:bodyPr/>
          <a:lstStyle/>
          <a:p>
            <a:r>
              <a:rPr lang="de-DE" dirty="0"/>
              <a:t>Vorgehen: Gefährdungsbeurteilung und Dokumentation</a:t>
            </a:r>
          </a:p>
        </p:txBody>
      </p:sp>
      <p:pic>
        <p:nvPicPr>
          <p:cNvPr id="4" name="Picture 10" descr="Die Abbildung zeigt den idealtypischen Ablauf der Gefährdungsbeurteilung:&#10;1. Festlegung von Tätigkeiten und Arbeitsbereichen&#10;2. Ermittlung der psychischen Belastung der Arbeit&#10;3. Beurteilung der psychischen Belastung der Arbeit&#10;4. Festlegung von Maßnahmen&#10;5. Durchführung von Maßnahmen&#10;6. Überprüfung der Wirksamkeit der Maßnahmen&#10;7. Aktualisierung und Fortschreibung">
            <a:extLst>
              <a:ext uri="{FF2B5EF4-FFF2-40B4-BE49-F238E27FC236}">
                <a16:creationId xmlns:a16="http://schemas.microsoft.com/office/drawing/2014/main" id="{F1D35699-A159-4D24-B0CE-FC330D9F2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555" y="1639888"/>
            <a:ext cx="5068887"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2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B1C5-FE2C-4402-B4B4-4131E3BE6D85}"/>
              </a:ext>
            </a:extLst>
          </p:cNvPr>
          <p:cNvSpPr>
            <a:spLocks noGrp="1"/>
          </p:cNvSpPr>
          <p:nvPr>
            <p:ph type="title"/>
          </p:nvPr>
        </p:nvSpPr>
        <p:spPr/>
        <p:txBody>
          <a:bodyPr/>
          <a:lstStyle/>
          <a:p>
            <a:r>
              <a:rPr lang="de-DE" dirty="0"/>
              <a:t>Vorgehen: Vorbereitung</a:t>
            </a:r>
          </a:p>
        </p:txBody>
      </p:sp>
      <p:sp>
        <p:nvSpPr>
          <p:cNvPr id="3" name="Inhaltsplatzhalter 2">
            <a:extLst>
              <a:ext uri="{FF2B5EF4-FFF2-40B4-BE49-F238E27FC236}">
                <a16:creationId xmlns:a16="http://schemas.microsoft.com/office/drawing/2014/main" id="{47ED6CD2-D8D9-43A6-89CE-D05BE6CCDC52}"/>
              </a:ext>
            </a:extLst>
          </p:cNvPr>
          <p:cNvSpPr>
            <a:spLocks noGrp="1"/>
          </p:cNvSpPr>
          <p:nvPr>
            <p:ph idx="1"/>
          </p:nvPr>
        </p:nvSpPr>
        <p:spPr/>
        <p:txBody>
          <a:bodyPr/>
          <a:lstStyle/>
          <a:p>
            <a:pPr marL="0" indent="0">
              <a:spcBef>
                <a:spcPts val="600"/>
              </a:spcBef>
              <a:buNone/>
            </a:pPr>
            <a:r>
              <a:rPr lang="de-DE" altLang="de-DE" sz="1800" i="1" dirty="0"/>
              <a:t>Vereinbarung zur Umsetzung der Gefährdungsbeurteilung, Planung des Gesamtprozesses, Information aller Beteiligten etc.</a:t>
            </a:r>
          </a:p>
          <a:p>
            <a:pPr marL="0" indent="0">
              <a:spcBef>
                <a:spcPts val="600"/>
              </a:spcBef>
              <a:buNone/>
            </a:pPr>
            <a:endParaRPr lang="de-DE" sz="1800" dirty="0"/>
          </a:p>
          <a:p>
            <a:pPr>
              <a:spcBef>
                <a:spcPts val="600"/>
              </a:spcBef>
              <a:buFont typeface="Wingdings 2" pitchFamily="18" charset="2"/>
              <a:buNone/>
              <a:defRPr/>
            </a:pPr>
            <a:r>
              <a:rPr lang="de-DE" altLang="de-DE" sz="1800" b="1" u="sng" dirty="0">
                <a:solidFill>
                  <a:srgbClr val="004994"/>
                </a:solidFill>
                <a:cs typeface="Arial" charset="0"/>
              </a:rPr>
              <a:t>Leitfragen z. B.</a:t>
            </a:r>
          </a:p>
          <a:p>
            <a:pPr marL="179388" indent="-179388">
              <a:spcBef>
                <a:spcPts val="600"/>
              </a:spcBef>
              <a:buClr>
                <a:srgbClr val="004994"/>
              </a:buClr>
              <a:defRPr/>
            </a:pPr>
            <a:r>
              <a:rPr lang="de-DE" altLang="de-DE" sz="1800" dirty="0"/>
              <a:t>Welche Tätigkeiten und Arbeitsbereiche gibt es im Unternehmen?</a:t>
            </a:r>
          </a:p>
          <a:p>
            <a:pPr marL="179388" indent="-179388">
              <a:spcBef>
                <a:spcPts val="600"/>
              </a:spcBef>
              <a:buClr>
                <a:srgbClr val="004994"/>
              </a:buClr>
              <a:defRPr/>
            </a:pPr>
            <a:r>
              <a:rPr lang="de-DE" altLang="de-DE" sz="1800" dirty="0"/>
              <a:t>Mit welchen Instrumenten sollen diese Tätigkeiten analysiert werden?</a:t>
            </a:r>
          </a:p>
          <a:p>
            <a:pPr marL="179388" indent="-179388">
              <a:spcBef>
                <a:spcPts val="600"/>
              </a:spcBef>
              <a:buClr>
                <a:srgbClr val="004994"/>
              </a:buClr>
              <a:defRPr/>
            </a:pPr>
            <a:r>
              <a:rPr lang="de-DE" altLang="de-DE" sz="1800" dirty="0"/>
              <a:t>Wer macht was bis wann? </a:t>
            </a:r>
          </a:p>
          <a:p>
            <a:pPr marL="179388" indent="-179388">
              <a:spcBef>
                <a:spcPts val="600"/>
              </a:spcBef>
              <a:buClr>
                <a:srgbClr val="004994"/>
              </a:buClr>
              <a:defRPr/>
            </a:pPr>
            <a:r>
              <a:rPr lang="de-DE" altLang="de-DE" sz="1800" dirty="0"/>
              <a:t>Wie binden wir wann wen ein?</a:t>
            </a:r>
          </a:p>
          <a:p>
            <a:pPr marL="179388" indent="-179388">
              <a:spcBef>
                <a:spcPts val="600"/>
              </a:spcBef>
              <a:buClr>
                <a:srgbClr val="004994"/>
              </a:buClr>
              <a:defRPr/>
            </a:pPr>
            <a:r>
              <a:rPr lang="de-DE" altLang="de-DE" sz="1800" dirty="0"/>
              <a:t>Wie/wann erfolgt die Information der Beschäftigten?</a:t>
            </a:r>
          </a:p>
          <a:p>
            <a:pPr marL="179388" indent="-179388">
              <a:spcBef>
                <a:spcPts val="600"/>
              </a:spcBef>
              <a:buClr>
                <a:srgbClr val="004994"/>
              </a:buClr>
              <a:defRPr/>
            </a:pPr>
            <a:r>
              <a:rPr lang="de-DE" altLang="de-DE" sz="1800" dirty="0"/>
              <a:t>Was wird wie und wo dokumentiert?</a:t>
            </a:r>
          </a:p>
          <a:p>
            <a:pPr marL="179388" indent="-179388">
              <a:spcBef>
                <a:spcPts val="600"/>
              </a:spcBef>
              <a:buClr>
                <a:srgbClr val="004994"/>
              </a:buClr>
              <a:defRPr/>
            </a:pPr>
            <a:r>
              <a:rPr lang="de-DE" altLang="de-DE" sz="1800" dirty="0"/>
              <a:t>Wie gehen wir mit den Ergebnissen um? </a:t>
            </a:r>
          </a:p>
          <a:p>
            <a:pPr marL="179388" indent="-179388">
              <a:spcBef>
                <a:spcPts val="600"/>
              </a:spcBef>
              <a:buClr>
                <a:srgbClr val="004994"/>
              </a:buClr>
              <a:defRPr/>
            </a:pPr>
            <a:r>
              <a:rPr lang="de-DE" altLang="de-DE" sz="1800" dirty="0"/>
              <a:t>Wer kümmert sich in welcher Form um die spätere Maßnahmenentwicklung und -umsetzung?</a:t>
            </a:r>
          </a:p>
          <a:p>
            <a:pPr marL="179388" indent="-179388">
              <a:spcBef>
                <a:spcPts val="600"/>
              </a:spcBef>
              <a:buClr>
                <a:srgbClr val="004994"/>
              </a:buClr>
              <a:defRPr/>
            </a:pPr>
            <a:r>
              <a:rPr lang="de-DE" altLang="de-DE" sz="1800" dirty="0"/>
              <a:t>Wie erfolgt die laufende Kontrolle des Prozesses?</a:t>
            </a:r>
            <a:endParaRPr lang="de-DE" sz="1800" dirty="0"/>
          </a:p>
        </p:txBody>
      </p:sp>
    </p:spTree>
    <p:extLst>
      <p:ext uri="{BB962C8B-B14F-4D97-AF65-F5344CB8AC3E}">
        <p14:creationId xmlns:p14="http://schemas.microsoft.com/office/powerpoint/2010/main" val="324103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B1C5-FE2C-4402-B4B4-4131E3BE6D85}"/>
              </a:ext>
            </a:extLst>
          </p:cNvPr>
          <p:cNvSpPr>
            <a:spLocks noGrp="1"/>
          </p:cNvSpPr>
          <p:nvPr>
            <p:ph type="title"/>
          </p:nvPr>
        </p:nvSpPr>
        <p:spPr/>
        <p:txBody>
          <a:bodyPr/>
          <a:lstStyle/>
          <a:p>
            <a:r>
              <a:rPr lang="de-DE" dirty="0"/>
              <a:t>Vorgehen: Durchführung</a:t>
            </a:r>
          </a:p>
        </p:txBody>
      </p:sp>
      <p:sp>
        <p:nvSpPr>
          <p:cNvPr id="3" name="Inhaltsplatzhalter 2">
            <a:extLst>
              <a:ext uri="{FF2B5EF4-FFF2-40B4-BE49-F238E27FC236}">
                <a16:creationId xmlns:a16="http://schemas.microsoft.com/office/drawing/2014/main" id="{47ED6CD2-D8D9-43A6-89CE-D05BE6CCDC52}"/>
              </a:ext>
            </a:extLst>
          </p:cNvPr>
          <p:cNvSpPr>
            <a:spLocks noGrp="1"/>
          </p:cNvSpPr>
          <p:nvPr>
            <p:ph idx="1"/>
          </p:nvPr>
        </p:nvSpPr>
        <p:spPr/>
        <p:txBody>
          <a:bodyPr/>
          <a:lstStyle/>
          <a:p>
            <a:pPr marL="0" indent="0">
              <a:spcBef>
                <a:spcPts val="600"/>
              </a:spcBef>
              <a:buNone/>
            </a:pPr>
            <a:r>
              <a:rPr lang="de-DE" sz="1800" i="1" dirty="0">
                <a:solidFill>
                  <a:schemeClr val="tx1">
                    <a:lumMod val="95000"/>
                    <a:lumOff val="5000"/>
                  </a:schemeClr>
                </a:solidFill>
              </a:rPr>
              <a:t>Alle Tätigkeiten/Arbeitsbereiche untersuchen, beurteilen und Ergebnisse rückmelden.</a:t>
            </a:r>
          </a:p>
          <a:p>
            <a:pPr marL="0" indent="0">
              <a:spcBef>
                <a:spcPts val="600"/>
              </a:spcBef>
              <a:buNone/>
            </a:pPr>
            <a:endParaRPr lang="de-DE" sz="1800" i="1" dirty="0">
              <a:solidFill>
                <a:schemeClr val="tx1">
                  <a:lumMod val="95000"/>
                  <a:lumOff val="5000"/>
                </a:schemeClr>
              </a:solidFill>
            </a:endParaRPr>
          </a:p>
          <a:p>
            <a:pPr marL="0" indent="0">
              <a:spcBef>
                <a:spcPts val="600"/>
              </a:spcBef>
              <a:buNone/>
              <a:defRPr/>
            </a:pPr>
            <a:r>
              <a:rPr lang="de-DE" altLang="de-DE" sz="1800" b="1" u="sng" dirty="0">
                <a:solidFill>
                  <a:srgbClr val="004994"/>
                </a:solidFill>
                <a:cs typeface="Arial" charset="0"/>
              </a:rPr>
              <a:t>Leitfragen im Vorfeld z. B.</a:t>
            </a:r>
          </a:p>
          <a:p>
            <a:pPr marL="179388" indent="-179388">
              <a:spcBef>
                <a:spcPts val="600"/>
              </a:spcBef>
              <a:buClr>
                <a:srgbClr val="004994"/>
              </a:buClr>
              <a:defRPr/>
            </a:pPr>
            <a:r>
              <a:rPr lang="de-DE" altLang="de-DE" sz="1800" dirty="0"/>
              <a:t>Erforderlicher Zeitraum von der Erhebung bis zur Ergebnisrückmeldung?</a:t>
            </a:r>
          </a:p>
          <a:p>
            <a:pPr marL="179388" indent="-179388">
              <a:spcBef>
                <a:spcPts val="600"/>
              </a:spcBef>
              <a:buClr>
                <a:srgbClr val="004994"/>
              </a:buClr>
              <a:defRPr/>
            </a:pPr>
            <a:r>
              <a:rPr lang="de-DE" altLang="de-DE" sz="1800" dirty="0"/>
              <a:t>Wer übernimmt die Auswertung?</a:t>
            </a:r>
          </a:p>
          <a:p>
            <a:pPr marL="179388" indent="-179388">
              <a:spcBef>
                <a:spcPts val="600"/>
              </a:spcBef>
              <a:buClr>
                <a:srgbClr val="004994"/>
              </a:buClr>
              <a:defRPr/>
            </a:pPr>
            <a:r>
              <a:rPr lang="de-DE" altLang="de-DE" sz="1800" dirty="0"/>
              <a:t>Welche Ressourcen sind für die Auswertung erforderlich?</a:t>
            </a:r>
          </a:p>
          <a:p>
            <a:pPr marL="179388" indent="-179388">
              <a:spcBef>
                <a:spcPts val="600"/>
              </a:spcBef>
              <a:buClr>
                <a:srgbClr val="004994"/>
              </a:buClr>
              <a:defRPr/>
            </a:pPr>
            <a:r>
              <a:rPr lang="de-DE" altLang="de-DE" sz="1800" dirty="0"/>
              <a:t>Wer wird wann wie über die Ergebnisse informiert?</a:t>
            </a:r>
          </a:p>
          <a:p>
            <a:pPr marL="179388" indent="-179388">
              <a:spcBef>
                <a:spcPts val="600"/>
              </a:spcBef>
              <a:buClr>
                <a:srgbClr val="004994"/>
              </a:buClr>
              <a:defRPr/>
            </a:pPr>
            <a:r>
              <a:rPr lang="de-DE" altLang="de-DE" sz="1800" dirty="0"/>
              <a:t>Inwiefern werden die Beschäftigten in die Maßnahmenableitung und -umsetzung einbezogen?</a:t>
            </a:r>
          </a:p>
          <a:p>
            <a:pPr>
              <a:spcBef>
                <a:spcPts val="600"/>
              </a:spcBef>
            </a:pPr>
            <a:endParaRPr lang="de-DE" sz="1800" dirty="0"/>
          </a:p>
        </p:txBody>
      </p:sp>
    </p:spTree>
    <p:extLst>
      <p:ext uri="{BB962C8B-B14F-4D97-AF65-F5344CB8AC3E}">
        <p14:creationId xmlns:p14="http://schemas.microsoft.com/office/powerpoint/2010/main" val="112159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91C299E-C98D-2D49-9D5E-9A35EA361EE9}"/>
              </a:ext>
            </a:extLst>
          </p:cNvPr>
          <p:cNvSpPr>
            <a:spLocks noGrp="1"/>
          </p:cNvSpPr>
          <p:nvPr>
            <p:ph type="title"/>
          </p:nvPr>
        </p:nvSpPr>
        <p:spPr/>
        <p:txBody>
          <a:bodyPr/>
          <a:lstStyle/>
          <a:p>
            <a:r>
              <a:rPr lang="de-DE" dirty="0"/>
              <a:t>Hinweise zur Nutzung dieses Foliensatzes</a:t>
            </a:r>
          </a:p>
        </p:txBody>
      </p:sp>
      <p:sp>
        <p:nvSpPr>
          <p:cNvPr id="5" name="Inhaltsplatzhalter 4">
            <a:extLst>
              <a:ext uri="{FF2B5EF4-FFF2-40B4-BE49-F238E27FC236}">
                <a16:creationId xmlns:a16="http://schemas.microsoft.com/office/drawing/2014/main" id="{BF2462DD-4BE8-A042-BAE3-49E7A4F1A988}"/>
              </a:ext>
            </a:extLst>
          </p:cNvPr>
          <p:cNvSpPr>
            <a:spLocks noGrp="1"/>
          </p:cNvSpPr>
          <p:nvPr>
            <p:ph idx="1"/>
          </p:nvPr>
        </p:nvSpPr>
        <p:spPr/>
        <p:txBody>
          <a:bodyPr/>
          <a:lstStyle/>
          <a:p>
            <a:pPr marL="0" indent="0">
              <a:spcBef>
                <a:spcPts val="1200"/>
              </a:spcBef>
              <a:buNone/>
            </a:pPr>
            <a:r>
              <a:rPr lang="de-DE" altLang="de-DE" dirty="0"/>
              <a:t>Diese Datei enthält verschiedene Folien, die wesentliche Informationen rund um die Themen „Psychische Belastung in der Gefährdungsbeurteilung“ und „Einsatz der PegA-Instrumente“ zusammenfassen. Es ist nicht sinnvoll, dass Sie allen Beteiligten im Unternehmen den kompletten Foliensatz zeigen – nicht alle Inhalte sind für die verschiedenen innerbetrieblichen Zielgruppen gleichermaßen von Interesse. </a:t>
            </a:r>
          </a:p>
          <a:p>
            <a:pPr marL="0" indent="0">
              <a:spcBef>
                <a:spcPts val="1200"/>
              </a:spcBef>
              <a:buNone/>
            </a:pPr>
            <a:r>
              <a:rPr lang="de-DE" altLang="de-DE" dirty="0"/>
              <a:t>Stattdessen sollten Sie überlegen, in welchem Rahmen (z. B. Steuerkreis- oder ASA-Sitzung, Betriebsversammlung) welche Informationen von besonderem Interesse sind (eine Empfehlung finden Sie in der Notizzeile zu jeder Folie). Sie können die vorhandenen Folien selbstverständlich auch in Ihr Unternehmensdesign übertragen und um eigene Folien/Inhalte ergänzen. </a:t>
            </a:r>
          </a:p>
          <a:p>
            <a:pPr marL="0" indent="0">
              <a:spcBef>
                <a:spcPts val="1200"/>
              </a:spcBef>
              <a:buNone/>
            </a:pPr>
            <a:endParaRPr lang="de-DE" altLang="de-DE" sz="1600" dirty="0"/>
          </a:p>
          <a:p>
            <a:pPr marL="0" indent="0">
              <a:spcBef>
                <a:spcPts val="1200"/>
              </a:spcBef>
              <a:buNone/>
            </a:pPr>
            <a:r>
              <a:rPr lang="de-DE" altLang="de-DE" dirty="0"/>
              <a:t>Viel Erfolg für Ihre Gefährdungsbeurteilung wünscht Ihnen </a:t>
            </a:r>
          </a:p>
          <a:p>
            <a:pPr marL="0" indent="0">
              <a:spcBef>
                <a:spcPts val="1200"/>
              </a:spcBef>
              <a:buNone/>
            </a:pPr>
            <a:r>
              <a:rPr lang="de-DE" altLang="de-DE" dirty="0"/>
              <a:t>Ihre BGHW</a:t>
            </a:r>
          </a:p>
          <a:p>
            <a:pPr marL="0" indent="0">
              <a:spcBef>
                <a:spcPts val="1200"/>
              </a:spcBef>
              <a:buNone/>
            </a:pPr>
            <a:endParaRPr lang="de-DE" dirty="0"/>
          </a:p>
        </p:txBody>
      </p:sp>
    </p:spTree>
    <p:extLst>
      <p:ext uri="{BB962C8B-B14F-4D97-AF65-F5344CB8AC3E}">
        <p14:creationId xmlns:p14="http://schemas.microsoft.com/office/powerpoint/2010/main" val="81063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B1C5-FE2C-4402-B4B4-4131E3BE6D85}"/>
              </a:ext>
            </a:extLst>
          </p:cNvPr>
          <p:cNvSpPr>
            <a:spLocks noGrp="1"/>
          </p:cNvSpPr>
          <p:nvPr>
            <p:ph type="title"/>
          </p:nvPr>
        </p:nvSpPr>
        <p:spPr/>
        <p:txBody>
          <a:bodyPr/>
          <a:lstStyle/>
          <a:p>
            <a:r>
              <a:rPr lang="de-DE" dirty="0"/>
              <a:t>Vorgehen: Nachbereitung</a:t>
            </a:r>
          </a:p>
        </p:txBody>
      </p:sp>
      <p:sp>
        <p:nvSpPr>
          <p:cNvPr id="3" name="Inhaltsplatzhalter 2">
            <a:extLst>
              <a:ext uri="{FF2B5EF4-FFF2-40B4-BE49-F238E27FC236}">
                <a16:creationId xmlns:a16="http://schemas.microsoft.com/office/drawing/2014/main" id="{47ED6CD2-D8D9-43A6-89CE-D05BE6CCDC52}"/>
              </a:ext>
            </a:extLst>
          </p:cNvPr>
          <p:cNvSpPr>
            <a:spLocks noGrp="1"/>
          </p:cNvSpPr>
          <p:nvPr>
            <p:ph idx="1"/>
          </p:nvPr>
        </p:nvSpPr>
        <p:spPr>
          <a:xfrm>
            <a:off x="874713" y="1881188"/>
            <a:ext cx="8091196" cy="4068762"/>
          </a:xfrm>
        </p:spPr>
        <p:txBody>
          <a:bodyPr/>
          <a:lstStyle/>
          <a:p>
            <a:pPr marL="0" indent="0">
              <a:spcBef>
                <a:spcPts val="600"/>
              </a:spcBef>
              <a:buNone/>
            </a:pPr>
            <a:r>
              <a:rPr lang="de-DE" sz="1800" i="1" dirty="0">
                <a:solidFill>
                  <a:schemeClr val="tx1">
                    <a:lumMod val="95000"/>
                    <a:lumOff val="5000"/>
                  </a:schemeClr>
                </a:solidFill>
              </a:rPr>
              <a:t>Maßnahmen ableiten, umsetzen und alles dokumentieren sowie kontrollieren.</a:t>
            </a:r>
          </a:p>
          <a:p>
            <a:pPr marL="0" indent="0">
              <a:spcBef>
                <a:spcPts val="600"/>
              </a:spcBef>
              <a:buNone/>
            </a:pPr>
            <a:endParaRPr lang="de-DE" altLang="de-DE" sz="1800" b="1" i="1" u="sng" dirty="0">
              <a:solidFill>
                <a:schemeClr val="tx1">
                  <a:lumMod val="95000"/>
                  <a:lumOff val="5000"/>
                </a:schemeClr>
              </a:solidFill>
              <a:cs typeface="Arial" charset="0"/>
            </a:endParaRPr>
          </a:p>
          <a:p>
            <a:pPr marL="0" indent="0">
              <a:spcBef>
                <a:spcPts val="600"/>
              </a:spcBef>
              <a:buNone/>
            </a:pPr>
            <a:r>
              <a:rPr lang="de-DE" altLang="de-DE" sz="1800" b="1" u="sng" dirty="0">
                <a:solidFill>
                  <a:srgbClr val="004994"/>
                </a:solidFill>
                <a:cs typeface="Arial" charset="0"/>
              </a:rPr>
              <a:t>Leitfragen z. B.</a:t>
            </a:r>
          </a:p>
          <a:p>
            <a:pPr marL="179388" indent="-179388">
              <a:spcBef>
                <a:spcPts val="600"/>
              </a:spcBef>
              <a:buClr>
                <a:srgbClr val="004994"/>
              </a:buClr>
              <a:defRPr/>
            </a:pPr>
            <a:r>
              <a:rPr lang="de-DE" altLang="de-DE" sz="1800" dirty="0"/>
              <a:t>Welche Maßnahmen sind geeignet, um die erkannten Handlungsbedarfe erfolgreich zu bearbeiten?</a:t>
            </a:r>
          </a:p>
          <a:p>
            <a:pPr marL="179388" indent="-179388">
              <a:spcBef>
                <a:spcPts val="600"/>
              </a:spcBef>
              <a:buClr>
                <a:srgbClr val="004994"/>
              </a:buClr>
              <a:defRPr/>
            </a:pPr>
            <a:r>
              <a:rPr lang="de-DE" altLang="de-DE" sz="1800" dirty="0"/>
              <a:t>Ist alles adäquat dokumentiert? </a:t>
            </a:r>
          </a:p>
          <a:p>
            <a:pPr marL="179388" indent="-179388">
              <a:spcBef>
                <a:spcPts val="600"/>
              </a:spcBef>
              <a:buClr>
                <a:srgbClr val="004994"/>
              </a:buClr>
              <a:defRPr/>
            </a:pPr>
            <a:r>
              <a:rPr lang="de-DE" altLang="de-DE" sz="1800" dirty="0"/>
              <a:t>Wie erfolgt die Wirksamkeitskontrolle (Kriterien zur Erfolgsmessung, Zeitpunkt, Verantwortliche, Umgang mit möglichen Misserfolgen etc.)?</a:t>
            </a:r>
          </a:p>
          <a:p>
            <a:pPr marL="179388" indent="-179388">
              <a:spcBef>
                <a:spcPts val="600"/>
              </a:spcBef>
              <a:buClr>
                <a:srgbClr val="004994"/>
              </a:buClr>
              <a:defRPr/>
            </a:pPr>
            <a:r>
              <a:rPr lang="de-DE" altLang="de-DE" sz="1800" dirty="0"/>
              <a:t>Wann wollen wir die Gefährdungsbeurteilung aktualisieren?</a:t>
            </a:r>
          </a:p>
          <a:p>
            <a:pPr>
              <a:spcBef>
                <a:spcPts val="600"/>
              </a:spcBef>
            </a:pPr>
            <a:endParaRPr lang="de-DE" sz="1800" dirty="0"/>
          </a:p>
        </p:txBody>
      </p:sp>
      <p:sp>
        <p:nvSpPr>
          <p:cNvPr id="4" name="Abgerundetes Rechteck 3">
            <a:extLst>
              <a:ext uri="{FF2B5EF4-FFF2-40B4-BE49-F238E27FC236}">
                <a16:creationId xmlns:a16="http://schemas.microsoft.com/office/drawing/2014/main" id="{8D255D81-8E40-4EA3-BEE6-2E7BA84541D8}"/>
              </a:ext>
            </a:extLst>
          </p:cNvPr>
          <p:cNvSpPr/>
          <p:nvPr/>
        </p:nvSpPr>
        <p:spPr>
          <a:xfrm>
            <a:off x="9306477" y="2496664"/>
            <a:ext cx="2592287" cy="1729075"/>
          </a:xfrm>
          <a:prstGeom prst="roundRect">
            <a:avLst/>
          </a:prstGeom>
          <a:solidFill>
            <a:srgbClr val="004994">
              <a:alpha val="88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de-DE" sz="1400" b="1" u="sng" dirty="0"/>
              <a:t>Prio 1:</a:t>
            </a:r>
            <a:r>
              <a:rPr lang="de-DE" sz="1400" b="1" dirty="0"/>
              <a:t> </a:t>
            </a:r>
          </a:p>
          <a:p>
            <a:pPr algn="ctr">
              <a:defRPr/>
            </a:pPr>
            <a:r>
              <a:rPr lang="de-DE" sz="1400" b="1" dirty="0"/>
              <a:t>Verhältnisorientierte</a:t>
            </a:r>
          </a:p>
          <a:p>
            <a:pPr algn="ctr">
              <a:defRPr/>
            </a:pPr>
            <a:r>
              <a:rPr lang="de-DE" sz="1400" b="1" dirty="0"/>
              <a:t>Maßnahmen zur Änderung der Arbeitsbedingungen  </a:t>
            </a:r>
          </a:p>
          <a:p>
            <a:pPr algn="ctr">
              <a:defRPr/>
            </a:pPr>
            <a:r>
              <a:rPr lang="de-DE" sz="1400" dirty="0"/>
              <a:t>(z. B. größere Handlungsspielräume der Beschäftigten, andere Beleuchtung)</a:t>
            </a:r>
          </a:p>
        </p:txBody>
      </p:sp>
      <p:sp>
        <p:nvSpPr>
          <p:cNvPr id="6" name="Abgerundetes Rechteck 13">
            <a:extLst>
              <a:ext uri="{FF2B5EF4-FFF2-40B4-BE49-F238E27FC236}">
                <a16:creationId xmlns:a16="http://schemas.microsoft.com/office/drawing/2014/main" id="{31A114BF-5FA0-4A66-99AD-9CA854926811}"/>
              </a:ext>
            </a:extLst>
          </p:cNvPr>
          <p:cNvSpPr/>
          <p:nvPr/>
        </p:nvSpPr>
        <p:spPr>
          <a:xfrm>
            <a:off x="9307898" y="4379232"/>
            <a:ext cx="2592287" cy="1729075"/>
          </a:xfrm>
          <a:prstGeom prst="roundRect">
            <a:avLst/>
          </a:prstGeom>
          <a:solidFill>
            <a:srgbClr val="004994">
              <a:alpha val="58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de-DE" sz="1400" b="1" u="sng" dirty="0"/>
              <a:t>Prio 2:</a:t>
            </a:r>
            <a:r>
              <a:rPr lang="de-DE" sz="1400" b="1" dirty="0"/>
              <a:t> Verhaltensorientierte, auf den einzelnen Beschäftigten bezogene</a:t>
            </a:r>
          </a:p>
          <a:p>
            <a:pPr algn="ctr">
              <a:defRPr/>
            </a:pPr>
            <a:r>
              <a:rPr lang="de-DE" sz="1400" b="1" dirty="0"/>
              <a:t>Maßnahmen</a:t>
            </a:r>
          </a:p>
          <a:p>
            <a:pPr algn="ctr">
              <a:defRPr/>
            </a:pPr>
            <a:r>
              <a:rPr lang="de-DE" sz="1400" dirty="0"/>
              <a:t>(z. B. Seminare, Pausen-Sportprogramm)</a:t>
            </a:r>
          </a:p>
        </p:txBody>
      </p:sp>
    </p:spTree>
    <p:extLst>
      <p:ext uri="{BB962C8B-B14F-4D97-AF65-F5344CB8AC3E}">
        <p14:creationId xmlns:p14="http://schemas.microsoft.com/office/powerpoint/2010/main" val="1534761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B1C5-FE2C-4402-B4B4-4131E3BE6D85}"/>
              </a:ext>
            </a:extLst>
          </p:cNvPr>
          <p:cNvSpPr>
            <a:spLocks noGrp="1"/>
          </p:cNvSpPr>
          <p:nvPr>
            <p:ph type="title"/>
          </p:nvPr>
        </p:nvSpPr>
        <p:spPr/>
        <p:txBody>
          <a:bodyPr/>
          <a:lstStyle/>
          <a:p>
            <a:r>
              <a:rPr lang="de-DE" dirty="0"/>
              <a:t>Vorgehen: Schritt 1</a:t>
            </a:r>
          </a:p>
        </p:txBody>
      </p:sp>
      <p:sp>
        <p:nvSpPr>
          <p:cNvPr id="3" name="Inhaltsplatzhalter 2">
            <a:extLst>
              <a:ext uri="{FF2B5EF4-FFF2-40B4-BE49-F238E27FC236}">
                <a16:creationId xmlns:a16="http://schemas.microsoft.com/office/drawing/2014/main" id="{47ED6CD2-D8D9-43A6-89CE-D05BE6CCDC52}"/>
              </a:ext>
            </a:extLst>
          </p:cNvPr>
          <p:cNvSpPr>
            <a:spLocks noGrp="1"/>
          </p:cNvSpPr>
          <p:nvPr>
            <p:ph idx="1"/>
          </p:nvPr>
        </p:nvSpPr>
        <p:spPr/>
        <p:txBody>
          <a:bodyPr/>
          <a:lstStyle/>
          <a:p>
            <a:pPr marL="0" indent="0">
              <a:spcBef>
                <a:spcPts val="504"/>
              </a:spcBef>
              <a:buNone/>
              <a:defRPr/>
            </a:pPr>
            <a:r>
              <a:rPr lang="de-DE" altLang="de-DE" b="1" dirty="0">
                <a:solidFill>
                  <a:srgbClr val="004994"/>
                </a:solidFill>
                <a:cs typeface="Arial" charset="0"/>
              </a:rPr>
              <a:t>Festlegung von Tätigkeiten und Arbeitsbereichen</a:t>
            </a:r>
          </a:p>
          <a:p>
            <a:pPr marL="179388" indent="-179388">
              <a:spcBef>
                <a:spcPts val="600"/>
              </a:spcBef>
              <a:buClr>
                <a:srgbClr val="004994"/>
              </a:buClr>
              <a:defRPr/>
            </a:pPr>
            <a:r>
              <a:rPr lang="de-DE" altLang="de-DE" sz="1800" dirty="0"/>
              <a:t>Psychische Belastungen können je nach Art der Tätigkeit verschieden sein, sodass mögliche Gefährdungsfaktoren konkret vor Ort im Betrieb bzw. am Standort / in der Filiale ermittelt werden müssen.</a:t>
            </a:r>
          </a:p>
          <a:p>
            <a:pPr marL="179388" indent="-179388">
              <a:spcBef>
                <a:spcPts val="600"/>
              </a:spcBef>
              <a:buClr>
                <a:srgbClr val="004994"/>
              </a:buClr>
              <a:defRPr/>
            </a:pPr>
            <a:r>
              <a:rPr lang="de-DE" altLang="de-DE" sz="1800" dirty="0"/>
              <a:t>Daher werden im ersten Schritt die Tätigkeiten und Arbeitsbereiche festgelegt, die beurteilt werden sollen. Die Tätigkeiten/Arbeitsbereiche, die in Bezug auf die psychische Belastung vergleichbar sind, können dabei zu Einheiten zusammengefasst werden. So ist eine effiziente Gefährdungsbeurteilung gewährleistet.</a:t>
            </a:r>
          </a:p>
          <a:p>
            <a:pPr marL="179388" indent="-179388">
              <a:spcBef>
                <a:spcPts val="600"/>
              </a:spcBef>
              <a:buClr>
                <a:srgbClr val="004994"/>
              </a:buClr>
              <a:defRPr/>
            </a:pPr>
            <a:r>
              <a:rPr lang="de-DE" altLang="de-DE" sz="1800" dirty="0"/>
              <a:t>Mögliche Einheiten für Gefährdungsbeurteilungen sind:</a:t>
            </a:r>
          </a:p>
          <a:p>
            <a:pPr lvl="1">
              <a:spcBef>
                <a:spcPts val="504"/>
              </a:spcBef>
              <a:buClr>
                <a:srgbClr val="004994"/>
              </a:buClr>
              <a:buFont typeface="Symbol" panose="05050102010706020507" pitchFamily="18" charset="2"/>
              <a:buChar char="-"/>
              <a:defRPr/>
            </a:pPr>
            <a:r>
              <a:rPr lang="de-DE" altLang="de-DE" sz="1800" dirty="0">
                <a:cs typeface="Arial" charset="0"/>
              </a:rPr>
              <a:t>Arbeitsplatz-, Tätigkeits- oder Berufsgruppen wie z. B. Führungskräfte, Kassenpersonal, Kommissionierer etc.</a:t>
            </a:r>
          </a:p>
          <a:p>
            <a:pPr lvl="1">
              <a:spcBef>
                <a:spcPts val="504"/>
              </a:spcBef>
              <a:buClr>
                <a:srgbClr val="004994"/>
              </a:buClr>
              <a:buFont typeface="Symbol" panose="05050102010706020507" pitchFamily="18" charset="2"/>
              <a:buChar char="-"/>
              <a:defRPr/>
            </a:pPr>
            <a:r>
              <a:rPr lang="de-DE" altLang="de-DE" sz="1800" dirty="0">
                <a:cs typeface="Arial" charset="0"/>
              </a:rPr>
              <a:t>Arbeits- oder Organisationsbereiche wie z. B. Disposition, Bedientheken, unterschiedliche Verkaufsabteilungen etc.</a:t>
            </a:r>
          </a:p>
          <a:p>
            <a:endParaRPr lang="de-DE" dirty="0"/>
          </a:p>
        </p:txBody>
      </p:sp>
    </p:spTree>
    <p:extLst>
      <p:ext uri="{BB962C8B-B14F-4D97-AF65-F5344CB8AC3E}">
        <p14:creationId xmlns:p14="http://schemas.microsoft.com/office/powerpoint/2010/main" val="266119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B1C5-FE2C-4402-B4B4-4131E3BE6D85}"/>
              </a:ext>
            </a:extLst>
          </p:cNvPr>
          <p:cNvSpPr>
            <a:spLocks noGrp="1"/>
          </p:cNvSpPr>
          <p:nvPr>
            <p:ph type="title"/>
          </p:nvPr>
        </p:nvSpPr>
        <p:spPr/>
        <p:txBody>
          <a:bodyPr/>
          <a:lstStyle/>
          <a:p>
            <a:r>
              <a:rPr lang="de-DE" dirty="0"/>
              <a:t>Vorgehen: Schritt 2</a:t>
            </a:r>
          </a:p>
        </p:txBody>
      </p:sp>
      <p:sp>
        <p:nvSpPr>
          <p:cNvPr id="3" name="Inhaltsplatzhalter 2">
            <a:extLst>
              <a:ext uri="{FF2B5EF4-FFF2-40B4-BE49-F238E27FC236}">
                <a16:creationId xmlns:a16="http://schemas.microsoft.com/office/drawing/2014/main" id="{47ED6CD2-D8D9-43A6-89CE-D05BE6CCDC52}"/>
              </a:ext>
            </a:extLst>
          </p:cNvPr>
          <p:cNvSpPr>
            <a:spLocks noGrp="1"/>
          </p:cNvSpPr>
          <p:nvPr>
            <p:ph idx="1"/>
          </p:nvPr>
        </p:nvSpPr>
        <p:spPr/>
        <p:txBody>
          <a:bodyPr/>
          <a:lstStyle/>
          <a:p>
            <a:pPr marL="0" indent="0">
              <a:spcBef>
                <a:spcPts val="504"/>
              </a:spcBef>
              <a:buNone/>
              <a:defRPr/>
            </a:pPr>
            <a:r>
              <a:rPr lang="de-DE" altLang="de-DE" b="1" dirty="0">
                <a:solidFill>
                  <a:srgbClr val="004994"/>
                </a:solidFill>
                <a:cs typeface="Arial" charset="0"/>
              </a:rPr>
              <a:t>Ermittlung der psychischen Belastung der Arbeit</a:t>
            </a:r>
          </a:p>
          <a:p>
            <a:pPr marL="179388" indent="-179388">
              <a:spcBef>
                <a:spcPts val="600"/>
              </a:spcBef>
              <a:buClr>
                <a:srgbClr val="004994"/>
              </a:buClr>
              <a:defRPr/>
            </a:pPr>
            <a:r>
              <a:rPr lang="de-DE" altLang="de-DE" sz="1800" dirty="0"/>
              <a:t>Es gibt eine ganze Reihe geeigneter Methoden und Instrumente, und nicht den einen besten Weg der Analyse.</a:t>
            </a:r>
          </a:p>
          <a:p>
            <a:pPr marL="179388" indent="-179388">
              <a:spcBef>
                <a:spcPts val="600"/>
              </a:spcBef>
              <a:buClr>
                <a:srgbClr val="004994"/>
              </a:buClr>
              <a:defRPr/>
            </a:pPr>
            <a:r>
              <a:rPr lang="de-DE" altLang="de-DE" sz="1800" dirty="0"/>
              <a:t>Je nach Situation im Unternehmen passen unterschiedliche Instrumente:</a:t>
            </a:r>
          </a:p>
          <a:p>
            <a:pPr lvl="1">
              <a:spcBef>
                <a:spcPts val="504"/>
              </a:spcBef>
              <a:buClr>
                <a:srgbClr val="004994"/>
              </a:buClr>
              <a:buFont typeface="Symbol" panose="05050102010706020507" pitchFamily="18" charset="2"/>
              <a:buChar char="-"/>
              <a:defRPr/>
            </a:pPr>
            <a:r>
              <a:rPr lang="de-DE" altLang="de-DE" sz="1600" dirty="0">
                <a:cs typeface="Arial" charset="0"/>
              </a:rPr>
              <a:t>Dokumentenanalyse und Begehung mit dem PegA*-Expertencheck</a:t>
            </a:r>
          </a:p>
          <a:p>
            <a:pPr lvl="1">
              <a:spcBef>
                <a:spcPts val="504"/>
              </a:spcBef>
              <a:buClr>
                <a:srgbClr val="004994"/>
              </a:buClr>
              <a:buFont typeface="Symbol" panose="05050102010706020507" pitchFamily="18" charset="2"/>
              <a:buChar char="-"/>
              <a:defRPr/>
            </a:pPr>
            <a:r>
              <a:rPr lang="de-DE" altLang="de-DE" sz="1600" dirty="0">
                <a:cs typeface="Arial" charset="0"/>
              </a:rPr>
              <a:t>Mitarbeiterbefragung mit dem PegA-Fragebogen</a:t>
            </a:r>
          </a:p>
          <a:p>
            <a:pPr lvl="1">
              <a:spcBef>
                <a:spcPts val="504"/>
              </a:spcBef>
              <a:buClr>
                <a:srgbClr val="004994"/>
              </a:buClr>
              <a:buFont typeface="Symbol" panose="05050102010706020507" pitchFamily="18" charset="2"/>
              <a:buChar char="-"/>
              <a:defRPr/>
            </a:pPr>
            <a:r>
              <a:rPr lang="de-DE" altLang="de-DE" sz="1600" dirty="0">
                <a:cs typeface="Arial" charset="0"/>
              </a:rPr>
              <a:t>Kurzanalyse und Workshop mit PegA-Team</a:t>
            </a:r>
          </a:p>
          <a:p>
            <a:pPr marL="355600" lvl="1" indent="0">
              <a:spcBef>
                <a:spcPts val="504"/>
              </a:spcBef>
              <a:buClr>
                <a:srgbClr val="004994"/>
              </a:buClr>
              <a:buNone/>
              <a:defRPr/>
            </a:pPr>
            <a:r>
              <a:rPr lang="de-DE" sz="1600" dirty="0">
                <a:cs typeface="Arial" charset="0"/>
              </a:rPr>
              <a:t>Die Instrumente können auch kombiniert eingesetzt werden.</a:t>
            </a:r>
          </a:p>
          <a:p>
            <a:pPr marL="179388" lvl="1" indent="-179388">
              <a:spcBef>
                <a:spcPts val="600"/>
              </a:spcBef>
              <a:buClr>
                <a:srgbClr val="004994"/>
              </a:buClr>
              <a:defRPr/>
            </a:pPr>
            <a:r>
              <a:rPr lang="de-DE" sz="1800" dirty="0">
                <a:latin typeface="Arial" panose="020B0604020202020204" pitchFamily="34" charset="0"/>
              </a:rPr>
              <a:t>Es können zudem bereits im Unternehmen vorliegende Informationen genutzt werden, die Auskunft über die psychische Belastung geben, z. B. abgeschlossene Mitarbeiterbefragungen, Personaleinsatzpläne usw.</a:t>
            </a:r>
            <a:endParaRPr lang="de-DE" altLang="de-DE" sz="1800" dirty="0">
              <a:latin typeface="Arial" panose="020B0604020202020204" pitchFamily="34" charset="0"/>
            </a:endParaRPr>
          </a:p>
          <a:p>
            <a:endParaRPr lang="de-DE" dirty="0"/>
          </a:p>
        </p:txBody>
      </p:sp>
      <p:sp>
        <p:nvSpPr>
          <p:cNvPr id="4" name="Textfeld 6">
            <a:extLst>
              <a:ext uri="{FF2B5EF4-FFF2-40B4-BE49-F238E27FC236}">
                <a16:creationId xmlns:a16="http://schemas.microsoft.com/office/drawing/2014/main" id="{BE3A2F8E-6B6A-4C34-99D0-AECC84D72D7B}"/>
              </a:ext>
            </a:extLst>
          </p:cNvPr>
          <p:cNvSpPr txBox="1">
            <a:spLocks noChangeArrowheads="1"/>
          </p:cNvSpPr>
          <p:nvPr/>
        </p:nvSpPr>
        <p:spPr bwMode="auto">
          <a:xfrm>
            <a:off x="874711" y="5985668"/>
            <a:ext cx="81581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400" i="1" dirty="0">
                <a:solidFill>
                  <a:schemeClr val="tx1"/>
                </a:solidFill>
              </a:rPr>
              <a:t>* PegA steht für: </a:t>
            </a:r>
            <a:r>
              <a:rPr lang="de-DE" altLang="de-DE" sz="1400" b="1" i="1" dirty="0">
                <a:solidFill>
                  <a:schemeClr val="tx2"/>
                </a:solidFill>
              </a:rPr>
              <a:t>P</a:t>
            </a:r>
            <a:r>
              <a:rPr lang="de-DE" altLang="de-DE" sz="1400" i="1" dirty="0">
                <a:solidFill>
                  <a:schemeClr val="tx1"/>
                </a:solidFill>
              </a:rPr>
              <a:t>sychische Belastung </a:t>
            </a:r>
            <a:r>
              <a:rPr lang="de-DE" altLang="de-DE" sz="1400" b="1" i="1" dirty="0">
                <a:solidFill>
                  <a:schemeClr val="tx2"/>
                </a:solidFill>
              </a:rPr>
              <a:t>e</a:t>
            </a:r>
            <a:r>
              <a:rPr lang="de-DE" altLang="de-DE" sz="1400" i="1" dirty="0">
                <a:solidFill>
                  <a:schemeClr val="tx1"/>
                </a:solidFill>
              </a:rPr>
              <a:t>rfassen – </a:t>
            </a:r>
            <a:r>
              <a:rPr lang="de-DE" altLang="de-DE" sz="1400" b="1" i="1" dirty="0">
                <a:solidFill>
                  <a:schemeClr val="tx2"/>
                </a:solidFill>
              </a:rPr>
              <a:t>g</a:t>
            </a:r>
            <a:r>
              <a:rPr lang="de-DE" altLang="de-DE" sz="1400" i="1" dirty="0">
                <a:solidFill>
                  <a:schemeClr val="tx1"/>
                </a:solidFill>
              </a:rPr>
              <a:t>esunde </a:t>
            </a:r>
            <a:r>
              <a:rPr lang="de-DE" altLang="de-DE" sz="1400" b="1" i="1" dirty="0">
                <a:solidFill>
                  <a:schemeClr val="tx2"/>
                </a:solidFill>
              </a:rPr>
              <a:t>A</a:t>
            </a:r>
            <a:r>
              <a:rPr lang="de-DE" altLang="de-DE" sz="1400" i="1" dirty="0">
                <a:solidFill>
                  <a:schemeClr val="tx1"/>
                </a:solidFill>
              </a:rPr>
              <a:t>rbeit gestalten</a:t>
            </a:r>
          </a:p>
        </p:txBody>
      </p:sp>
    </p:spTree>
    <p:extLst>
      <p:ext uri="{BB962C8B-B14F-4D97-AF65-F5344CB8AC3E}">
        <p14:creationId xmlns:p14="http://schemas.microsoft.com/office/powerpoint/2010/main" val="298672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B1C5-FE2C-4402-B4B4-4131E3BE6D85}"/>
              </a:ext>
            </a:extLst>
          </p:cNvPr>
          <p:cNvSpPr>
            <a:spLocks noGrp="1"/>
          </p:cNvSpPr>
          <p:nvPr>
            <p:ph type="title"/>
          </p:nvPr>
        </p:nvSpPr>
        <p:spPr/>
        <p:txBody>
          <a:bodyPr/>
          <a:lstStyle/>
          <a:p>
            <a:r>
              <a:rPr lang="de-DE" dirty="0"/>
              <a:t>Vorgehen: Schritt 3</a:t>
            </a:r>
          </a:p>
        </p:txBody>
      </p:sp>
      <p:sp>
        <p:nvSpPr>
          <p:cNvPr id="3" name="Inhaltsplatzhalter 2">
            <a:extLst>
              <a:ext uri="{FF2B5EF4-FFF2-40B4-BE49-F238E27FC236}">
                <a16:creationId xmlns:a16="http://schemas.microsoft.com/office/drawing/2014/main" id="{47ED6CD2-D8D9-43A6-89CE-D05BE6CCDC52}"/>
              </a:ext>
            </a:extLst>
          </p:cNvPr>
          <p:cNvSpPr>
            <a:spLocks noGrp="1"/>
          </p:cNvSpPr>
          <p:nvPr>
            <p:ph idx="1"/>
          </p:nvPr>
        </p:nvSpPr>
        <p:spPr>
          <a:xfrm>
            <a:off x="874713" y="1881188"/>
            <a:ext cx="10442576" cy="2899359"/>
          </a:xfrm>
        </p:spPr>
        <p:txBody>
          <a:bodyPr/>
          <a:lstStyle/>
          <a:p>
            <a:pPr marL="0" indent="0">
              <a:spcBef>
                <a:spcPts val="504"/>
              </a:spcBef>
              <a:buNone/>
              <a:defRPr/>
            </a:pPr>
            <a:r>
              <a:rPr lang="de-DE" altLang="de-DE" b="1" dirty="0">
                <a:solidFill>
                  <a:srgbClr val="004994"/>
                </a:solidFill>
                <a:cs typeface="Arial" charset="0"/>
              </a:rPr>
              <a:t>Beurteilung der psychischen Belastung der Arbeit</a:t>
            </a:r>
          </a:p>
          <a:p>
            <a:pPr marL="179388" lvl="1" indent="-179388">
              <a:spcBef>
                <a:spcPts val="600"/>
              </a:spcBef>
              <a:buClr>
                <a:srgbClr val="004994"/>
              </a:buClr>
              <a:defRPr/>
            </a:pPr>
            <a:r>
              <a:rPr lang="de-DE" altLang="de-DE" sz="1800" dirty="0">
                <a:latin typeface="Arial" panose="020B0604020202020204" pitchFamily="34" charset="0"/>
              </a:rPr>
              <a:t>In diesem Schritt geht es darum, zu beurteilen, wo Ressourcen liegen und wo Handlungsbedarfe aufgrund von Gefährdungen bestehen.</a:t>
            </a:r>
          </a:p>
          <a:p>
            <a:pPr marL="179388" lvl="1" indent="-179388">
              <a:spcBef>
                <a:spcPts val="600"/>
              </a:spcBef>
              <a:buClr>
                <a:srgbClr val="004994"/>
              </a:buClr>
              <a:defRPr/>
            </a:pPr>
            <a:r>
              <a:rPr lang="de-DE" altLang="de-DE" sz="1800" dirty="0">
                <a:latin typeface="Arial" panose="020B0604020202020204" pitchFamily="34" charset="0"/>
              </a:rPr>
              <a:t>Zur Beurteilung gibt es die grundlegende Forderung, die Sicherheit und die Gesundheit der Beschäftigten zu gewährleisten und zu verbessern. Hierbei sind der Stand von Technik, Arbeitsmedizin und Hygiene sowie sonstige gesicherte arbeitswissenschaftliche Erkenntnisse zu berücksichtigen (vgl. §4 ArbSchG, Ziffer 3).</a:t>
            </a:r>
          </a:p>
          <a:p>
            <a:pPr marL="179388" lvl="1" indent="-179388">
              <a:spcBef>
                <a:spcPts val="600"/>
              </a:spcBef>
              <a:buClr>
                <a:srgbClr val="004994"/>
              </a:buClr>
              <a:defRPr/>
            </a:pPr>
            <a:r>
              <a:rPr lang="de-DE" altLang="de-DE" sz="1800" dirty="0">
                <a:latin typeface="Arial" panose="020B0604020202020204" pitchFamily="34" charset="0"/>
              </a:rPr>
              <a:t>Die Beurteilung muss sachlich begründet und die Vorgehensweise nachvollziehbar sein.</a:t>
            </a:r>
          </a:p>
        </p:txBody>
      </p:sp>
      <p:pic>
        <p:nvPicPr>
          <p:cNvPr id="4" name="Grafik 4" descr="Alle genannten Forderungen werden von den PegA-Instrumenten erfüllt.">
            <a:extLst>
              <a:ext uri="{FF2B5EF4-FFF2-40B4-BE49-F238E27FC236}">
                <a16:creationId xmlns:a16="http://schemas.microsoft.com/office/drawing/2014/main" id="{7CA60B76-A75E-4452-B580-29CAE0E66D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5260974"/>
            <a:ext cx="49688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14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B1C5-FE2C-4402-B4B4-4131E3BE6D85}"/>
              </a:ext>
            </a:extLst>
          </p:cNvPr>
          <p:cNvSpPr>
            <a:spLocks noGrp="1"/>
          </p:cNvSpPr>
          <p:nvPr>
            <p:ph type="title"/>
          </p:nvPr>
        </p:nvSpPr>
        <p:spPr/>
        <p:txBody>
          <a:bodyPr/>
          <a:lstStyle/>
          <a:p>
            <a:r>
              <a:rPr lang="de-DE" dirty="0"/>
              <a:t>Vorgehen: Schritte 4 und 5</a:t>
            </a:r>
          </a:p>
        </p:txBody>
      </p:sp>
      <p:sp>
        <p:nvSpPr>
          <p:cNvPr id="3" name="Inhaltsplatzhalter 2">
            <a:extLst>
              <a:ext uri="{FF2B5EF4-FFF2-40B4-BE49-F238E27FC236}">
                <a16:creationId xmlns:a16="http://schemas.microsoft.com/office/drawing/2014/main" id="{47ED6CD2-D8D9-43A6-89CE-D05BE6CCDC52}"/>
              </a:ext>
            </a:extLst>
          </p:cNvPr>
          <p:cNvSpPr>
            <a:spLocks noGrp="1"/>
          </p:cNvSpPr>
          <p:nvPr>
            <p:ph idx="1"/>
          </p:nvPr>
        </p:nvSpPr>
        <p:spPr/>
        <p:txBody>
          <a:bodyPr/>
          <a:lstStyle/>
          <a:p>
            <a:pPr marL="0" indent="0">
              <a:spcBef>
                <a:spcPts val="504"/>
              </a:spcBef>
              <a:buNone/>
              <a:defRPr/>
            </a:pPr>
            <a:r>
              <a:rPr lang="de-DE" altLang="de-DE" b="1" dirty="0">
                <a:solidFill>
                  <a:srgbClr val="004994"/>
                </a:solidFill>
                <a:cs typeface="Arial" charset="0"/>
              </a:rPr>
              <a:t>Festlegung von Maßnahmen</a:t>
            </a:r>
          </a:p>
          <a:p>
            <a:pPr marL="179388" lvl="1" indent="-179388">
              <a:spcBef>
                <a:spcPts val="600"/>
              </a:spcBef>
              <a:buClr>
                <a:srgbClr val="004994"/>
              </a:buClr>
              <a:defRPr/>
            </a:pPr>
            <a:r>
              <a:rPr lang="de-DE" altLang="de-DE" sz="1800" dirty="0">
                <a:latin typeface="Arial" panose="020B0604020202020204" pitchFamily="34" charset="0"/>
              </a:rPr>
              <a:t>Entwicklung und Festlegung von Maßnahmen, die Gefährdungen reduzieren und Ressourcen aufbauen. </a:t>
            </a:r>
          </a:p>
          <a:p>
            <a:pPr marL="179388" lvl="1" indent="-179388">
              <a:spcBef>
                <a:spcPts val="600"/>
              </a:spcBef>
              <a:buClr>
                <a:srgbClr val="004994"/>
              </a:buClr>
              <a:defRPr/>
            </a:pPr>
            <a:r>
              <a:rPr lang="de-DE" altLang="de-DE" sz="1800" dirty="0">
                <a:latin typeface="Arial" panose="020B0604020202020204" pitchFamily="34" charset="0"/>
              </a:rPr>
              <a:t>Wurden Gefährdungen festgestellt, sollten Beschäftigte und Führungskräfte bei der Maßnahmenentwicklung als Ideengeber einbezogen werden.</a:t>
            </a:r>
          </a:p>
          <a:p>
            <a:pPr marL="0" indent="0">
              <a:spcBef>
                <a:spcPts val="504"/>
              </a:spcBef>
              <a:buClr>
                <a:srgbClr val="004994"/>
              </a:buClr>
              <a:defRPr/>
            </a:pPr>
            <a:endParaRPr lang="de-DE" altLang="de-DE" sz="1600" dirty="0">
              <a:cs typeface="Arial" charset="0"/>
            </a:endParaRPr>
          </a:p>
          <a:p>
            <a:pPr marL="0" indent="0">
              <a:spcBef>
                <a:spcPts val="504"/>
              </a:spcBef>
              <a:buClr>
                <a:srgbClr val="004994"/>
              </a:buClr>
              <a:buNone/>
              <a:defRPr/>
            </a:pPr>
            <a:r>
              <a:rPr lang="de-DE" altLang="de-DE" b="1" dirty="0">
                <a:solidFill>
                  <a:srgbClr val="004994"/>
                </a:solidFill>
                <a:cs typeface="Arial" charset="0"/>
              </a:rPr>
              <a:t>Durchführung von Maßnahmen</a:t>
            </a:r>
          </a:p>
          <a:p>
            <a:pPr marL="179388" lvl="1" indent="-179388">
              <a:spcBef>
                <a:spcPts val="600"/>
              </a:spcBef>
              <a:buClr>
                <a:srgbClr val="004994"/>
              </a:buClr>
              <a:defRPr/>
            </a:pPr>
            <a:r>
              <a:rPr lang="de-DE" altLang="de-DE" sz="1800" dirty="0">
                <a:latin typeface="Arial" panose="020B0604020202020204" pitchFamily="34" charset="0"/>
              </a:rPr>
              <a:t>Für die konkrete Durchführung sollten folgende Aspekte verbindlich vereinbart werden: Konkrete Maßnahmen, Verantwortliche und Termine.</a:t>
            </a:r>
          </a:p>
          <a:p>
            <a:pPr marL="179388" lvl="1" indent="-179388">
              <a:spcBef>
                <a:spcPts val="600"/>
              </a:spcBef>
              <a:buClr>
                <a:srgbClr val="004994"/>
              </a:buClr>
              <a:defRPr/>
            </a:pPr>
            <a:r>
              <a:rPr lang="de-DE" altLang="de-DE" sz="1800" dirty="0">
                <a:latin typeface="Arial" panose="020B0604020202020204" pitchFamily="34" charset="0"/>
              </a:rPr>
              <a:t>Ziel ist es, durch entsprechende Maßnahmen das Risiko für die Sicherheit und Gesundheit der Beschäftigten zu eliminieren oder zu reduzieren.</a:t>
            </a:r>
          </a:p>
          <a:p>
            <a:endParaRPr lang="de-DE" dirty="0"/>
          </a:p>
        </p:txBody>
      </p:sp>
    </p:spTree>
    <p:extLst>
      <p:ext uri="{BB962C8B-B14F-4D97-AF65-F5344CB8AC3E}">
        <p14:creationId xmlns:p14="http://schemas.microsoft.com/office/powerpoint/2010/main" val="3090752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B1C5-FE2C-4402-B4B4-4131E3BE6D85}"/>
              </a:ext>
            </a:extLst>
          </p:cNvPr>
          <p:cNvSpPr>
            <a:spLocks noGrp="1"/>
          </p:cNvSpPr>
          <p:nvPr>
            <p:ph type="title"/>
          </p:nvPr>
        </p:nvSpPr>
        <p:spPr/>
        <p:txBody>
          <a:bodyPr/>
          <a:lstStyle/>
          <a:p>
            <a:r>
              <a:rPr lang="de-DE" dirty="0"/>
              <a:t>Vorgehen: Schritte 6 und 7</a:t>
            </a:r>
          </a:p>
        </p:txBody>
      </p:sp>
      <p:sp>
        <p:nvSpPr>
          <p:cNvPr id="3" name="Inhaltsplatzhalter 2">
            <a:extLst>
              <a:ext uri="{FF2B5EF4-FFF2-40B4-BE49-F238E27FC236}">
                <a16:creationId xmlns:a16="http://schemas.microsoft.com/office/drawing/2014/main" id="{47ED6CD2-D8D9-43A6-89CE-D05BE6CCDC52}"/>
              </a:ext>
            </a:extLst>
          </p:cNvPr>
          <p:cNvSpPr>
            <a:spLocks noGrp="1"/>
          </p:cNvSpPr>
          <p:nvPr>
            <p:ph idx="1"/>
          </p:nvPr>
        </p:nvSpPr>
        <p:spPr/>
        <p:txBody>
          <a:bodyPr/>
          <a:lstStyle/>
          <a:p>
            <a:pPr marL="0" indent="0">
              <a:spcBef>
                <a:spcPts val="504"/>
              </a:spcBef>
              <a:buNone/>
              <a:defRPr/>
            </a:pPr>
            <a:r>
              <a:rPr lang="de-DE" altLang="de-DE" b="1" dirty="0">
                <a:solidFill>
                  <a:srgbClr val="004994"/>
                </a:solidFill>
                <a:cs typeface="Arial" charset="0"/>
              </a:rPr>
              <a:t>Überprüfung der Wirksamkeit der Maßnahmen</a:t>
            </a:r>
          </a:p>
          <a:p>
            <a:pPr marL="179388" lvl="1" indent="-179388">
              <a:spcBef>
                <a:spcPts val="600"/>
              </a:spcBef>
              <a:buClr>
                <a:srgbClr val="004994"/>
              </a:buClr>
              <a:defRPr/>
            </a:pPr>
            <a:r>
              <a:rPr lang="de-DE" altLang="de-DE" sz="1800" dirty="0">
                <a:latin typeface="Arial" panose="020B0604020202020204" pitchFamily="34" charset="0"/>
              </a:rPr>
              <a:t>Anschließend wird überprüft, ob die festgelegten Maßnahmen tatsächlich umgesetzt wurden und sich die Arbeitsbedingungen durch die Maßnahmen entsprechend verbessert haben.</a:t>
            </a:r>
          </a:p>
          <a:p>
            <a:pPr>
              <a:spcBef>
                <a:spcPts val="504"/>
              </a:spcBef>
              <a:buClr>
                <a:srgbClr val="004994"/>
              </a:buClr>
              <a:defRPr/>
            </a:pPr>
            <a:endParaRPr lang="de-DE" altLang="de-DE" sz="1600" dirty="0">
              <a:cs typeface="Arial" charset="0"/>
            </a:endParaRPr>
          </a:p>
          <a:p>
            <a:pPr marL="0" indent="0">
              <a:spcBef>
                <a:spcPts val="504"/>
              </a:spcBef>
              <a:buClr>
                <a:srgbClr val="004994"/>
              </a:buClr>
              <a:buNone/>
              <a:defRPr/>
            </a:pPr>
            <a:r>
              <a:rPr lang="de-DE" altLang="de-DE" b="1" dirty="0">
                <a:solidFill>
                  <a:srgbClr val="004994"/>
                </a:solidFill>
                <a:cs typeface="Arial" charset="0"/>
              </a:rPr>
              <a:t>Aktualisierung/Fortschreibung</a:t>
            </a:r>
          </a:p>
          <a:p>
            <a:pPr marL="179388" lvl="1" indent="-179388">
              <a:spcBef>
                <a:spcPts val="600"/>
              </a:spcBef>
              <a:buClr>
                <a:srgbClr val="004994"/>
              </a:buClr>
              <a:defRPr/>
            </a:pPr>
            <a:r>
              <a:rPr lang="de-DE" altLang="de-DE" sz="1800" dirty="0">
                <a:latin typeface="Arial" panose="020B0604020202020204" pitchFamily="34" charset="0"/>
              </a:rPr>
              <a:t>Festgelegt werden sollten Zeitpunkt und Anlass für eine Aktualisierung der Gefährdungsbeurteilung. Diese sollte erfolgen, sobald sich grundlegende Gegebenheiten geändert haben oder der vereinbarte Zeitpunkt für eine Überprüfung erreicht ist.</a:t>
            </a:r>
          </a:p>
          <a:p>
            <a:endParaRPr lang="de-DE" dirty="0"/>
          </a:p>
        </p:txBody>
      </p:sp>
    </p:spTree>
    <p:extLst>
      <p:ext uri="{BB962C8B-B14F-4D97-AF65-F5344CB8AC3E}">
        <p14:creationId xmlns:p14="http://schemas.microsoft.com/office/powerpoint/2010/main" val="290089027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B1C5-FE2C-4402-B4B4-4131E3BE6D85}"/>
              </a:ext>
            </a:extLst>
          </p:cNvPr>
          <p:cNvSpPr>
            <a:spLocks noGrp="1"/>
          </p:cNvSpPr>
          <p:nvPr>
            <p:ph type="title"/>
          </p:nvPr>
        </p:nvSpPr>
        <p:spPr/>
        <p:txBody>
          <a:bodyPr/>
          <a:lstStyle/>
          <a:p>
            <a:r>
              <a:rPr lang="de-DE" dirty="0"/>
              <a:t>Vorgehen: Dokumentation</a:t>
            </a:r>
          </a:p>
        </p:txBody>
      </p:sp>
      <p:sp>
        <p:nvSpPr>
          <p:cNvPr id="3" name="Inhaltsplatzhalter 2">
            <a:extLst>
              <a:ext uri="{FF2B5EF4-FFF2-40B4-BE49-F238E27FC236}">
                <a16:creationId xmlns:a16="http://schemas.microsoft.com/office/drawing/2014/main" id="{47ED6CD2-D8D9-43A6-89CE-D05BE6CCDC52}"/>
              </a:ext>
            </a:extLst>
          </p:cNvPr>
          <p:cNvSpPr>
            <a:spLocks noGrp="1"/>
          </p:cNvSpPr>
          <p:nvPr>
            <p:ph idx="1"/>
          </p:nvPr>
        </p:nvSpPr>
        <p:spPr/>
        <p:txBody>
          <a:bodyPr/>
          <a:lstStyle/>
          <a:p>
            <a:pPr marL="0" indent="0">
              <a:spcBef>
                <a:spcPts val="504"/>
              </a:spcBef>
              <a:buNone/>
              <a:defRPr/>
            </a:pPr>
            <a:r>
              <a:rPr lang="de-DE" altLang="de-DE" b="1" dirty="0">
                <a:solidFill>
                  <a:srgbClr val="004994"/>
                </a:solidFill>
                <a:cs typeface="Arial" charset="0"/>
              </a:rPr>
              <a:t>Bitte nicht vergessen: Die Dokumentation</a:t>
            </a:r>
          </a:p>
          <a:p>
            <a:pPr marL="179388" lvl="1" indent="-179388">
              <a:spcBef>
                <a:spcPts val="600"/>
              </a:spcBef>
              <a:buClr>
                <a:srgbClr val="004994"/>
              </a:buClr>
              <a:defRPr/>
            </a:pPr>
            <a:r>
              <a:rPr lang="de-DE" sz="1800" dirty="0">
                <a:latin typeface="Arial" panose="020B0604020202020204" pitchFamily="34" charset="0"/>
              </a:rPr>
              <a:t>Der Gesetzgeber schreibt vor, dass der Arbeitgeber über Unterlagen verfügen muss, aus denen das Ergebnis der Gefährdungsbeurteilung, die von ihm festgelegten Maßnahmen des Arbeitsschutzes und das Ergebnis ihrer Überprüfung ersichtlich sind (§6 ArbSchG, Ziffer 1).</a:t>
            </a:r>
          </a:p>
          <a:p>
            <a:pPr marL="179388" lvl="1" indent="-179388">
              <a:spcBef>
                <a:spcPts val="600"/>
              </a:spcBef>
              <a:buClr>
                <a:srgbClr val="004994"/>
              </a:buClr>
              <a:defRPr/>
            </a:pPr>
            <a:r>
              <a:rPr lang="de-DE" sz="1800" dirty="0">
                <a:latin typeface="Arial" panose="020B0604020202020204" pitchFamily="34" charset="0"/>
              </a:rPr>
              <a:t>Um innerbetrieblich (z. B. gegenüber dem Betriebsrat), aber auch außerbetrieblich (z. B. gegenüber staatlichen Gewerbeaufsichtsämtern und Berufsgenossenschaft) die erforderliche Transparenz zu schaffen, empfehlen wir Ihnen jedoch, Ihre Aktivitäten im Rahmen der Gefährdungsbeurteilung umfassend zu dokumentieren. Eine vollständige Dokumentation beinhaltet idealerweise folgende Aspekte: Aufzählung der beurteilten Tätigkeiten/Arbeitsbereiche, Beurteilung der Gefährdung, festgelegte und durchgeführte Arbeitsschutzmaßnahmen einschließlich Terminen und Verantwortlichen, Wirksamkeitskontrolle, Datum der Erstellung/Aktualisierung.</a:t>
            </a:r>
            <a:r>
              <a:rPr lang="de-DE" baseline="-25000" dirty="0">
                <a:cs typeface="Arial" charset="0"/>
              </a:rPr>
              <a:t>1</a:t>
            </a:r>
            <a:endParaRPr lang="de-DE" altLang="de-DE" dirty="0">
              <a:cs typeface="Arial" charset="0"/>
            </a:endParaRPr>
          </a:p>
          <a:p>
            <a:endParaRPr lang="de-DE" dirty="0"/>
          </a:p>
        </p:txBody>
      </p:sp>
      <p:sp>
        <p:nvSpPr>
          <p:cNvPr id="4" name="Textfeld 1">
            <a:extLst>
              <a:ext uri="{FF2B5EF4-FFF2-40B4-BE49-F238E27FC236}">
                <a16:creationId xmlns:a16="http://schemas.microsoft.com/office/drawing/2014/main" id="{D402A755-8688-49AE-B57D-FBA4C7276E3E}"/>
              </a:ext>
            </a:extLst>
          </p:cNvPr>
          <p:cNvSpPr txBox="1">
            <a:spLocks noChangeArrowheads="1"/>
          </p:cNvSpPr>
          <p:nvPr/>
        </p:nvSpPr>
        <p:spPr bwMode="auto">
          <a:xfrm>
            <a:off x="874711" y="5798303"/>
            <a:ext cx="10442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defRPr sz="2100">
                <a:solidFill>
                  <a:schemeClr val="bg2"/>
                </a:solidFill>
                <a:latin typeface="Arial" panose="020B0604020202020204" pitchFamily="34" charset="0"/>
              </a:defRPr>
            </a:lvl1pPr>
            <a:lvl2pPr marL="742950" indent="-285750" eaLnBrk="0" hangingPunct="0">
              <a:spcBef>
                <a:spcPct val="20000"/>
              </a:spcBef>
              <a:buClr>
                <a:schemeClr val="tx2"/>
              </a:buClr>
              <a:buFont typeface="Arial" panose="020B0604020202020204" pitchFamily="34" charset="0"/>
              <a:buChar char="•"/>
              <a:defRPr sz="2100">
                <a:solidFill>
                  <a:schemeClr val="bg2"/>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100">
                <a:solidFill>
                  <a:schemeClr val="bg2"/>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1700">
                <a:solidFill>
                  <a:schemeClr val="bg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700">
                <a:solidFill>
                  <a:schemeClr val="bg2"/>
                </a:solidFill>
                <a:latin typeface="Arial" panose="020B0604020202020204" pitchFamily="34" charset="0"/>
              </a:defRPr>
            </a:lvl9pPr>
          </a:lstStyle>
          <a:p>
            <a:pPr eaLnBrk="1" hangingPunct="1">
              <a:spcBef>
                <a:spcPct val="0"/>
              </a:spcBef>
              <a:buFontTx/>
              <a:buNone/>
            </a:pPr>
            <a:r>
              <a:rPr lang="de-DE" altLang="de-DE" sz="1400" baseline="30000" dirty="0">
                <a:solidFill>
                  <a:schemeClr val="tx1"/>
                </a:solidFill>
              </a:rPr>
              <a:t>1 </a:t>
            </a:r>
            <a:r>
              <a:rPr lang="de-DE" altLang="de-DE" sz="1400" dirty="0">
                <a:solidFill>
                  <a:schemeClr val="tx1"/>
                </a:solidFill>
              </a:rPr>
              <a:t>Arbeitsschutz gemeinsam anpacken – Leitlinie Beratung und Überwachung bei psychischer Belastung am Arbeitsplatz, Hrsg.: Geschäftsstelle der Nationalen Arbeitsschutzkonferenz, c/o Bundesanstalt für Arbeitsschutz und Arbeitsmedizin.</a:t>
            </a:r>
            <a:endParaRPr lang="de-DE" altLang="de-DE" sz="1400" baseline="-25000" dirty="0">
              <a:solidFill>
                <a:schemeClr val="tx1"/>
              </a:solidFill>
            </a:endParaRPr>
          </a:p>
        </p:txBody>
      </p:sp>
    </p:spTree>
    <p:extLst>
      <p:ext uri="{BB962C8B-B14F-4D97-AF65-F5344CB8AC3E}">
        <p14:creationId xmlns:p14="http://schemas.microsoft.com/office/powerpoint/2010/main" val="291747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7F473-BFD6-44C8-9046-63778963D28A}"/>
              </a:ext>
            </a:extLst>
          </p:cNvPr>
          <p:cNvSpPr>
            <a:spLocks noGrp="1"/>
          </p:cNvSpPr>
          <p:nvPr>
            <p:ph type="title"/>
          </p:nvPr>
        </p:nvSpPr>
        <p:spPr/>
        <p:txBody>
          <a:bodyPr/>
          <a:lstStyle/>
          <a:p>
            <a:r>
              <a:rPr lang="de-DE" dirty="0"/>
              <a:t>Die Instrumente: Überblick</a:t>
            </a:r>
          </a:p>
        </p:txBody>
      </p:sp>
      <p:sp>
        <p:nvSpPr>
          <p:cNvPr id="3" name="Inhaltsplatzhalter 2">
            <a:extLst>
              <a:ext uri="{FF2B5EF4-FFF2-40B4-BE49-F238E27FC236}">
                <a16:creationId xmlns:a16="http://schemas.microsoft.com/office/drawing/2014/main" id="{11BCDD4D-0C5F-4860-A409-1966969EB6CC}"/>
              </a:ext>
            </a:extLst>
          </p:cNvPr>
          <p:cNvSpPr>
            <a:spLocks noGrp="1"/>
          </p:cNvSpPr>
          <p:nvPr>
            <p:ph idx="1"/>
          </p:nvPr>
        </p:nvSpPr>
        <p:spPr>
          <a:xfrm>
            <a:off x="874713" y="1881188"/>
            <a:ext cx="10442576" cy="733675"/>
          </a:xfrm>
        </p:spPr>
        <p:txBody>
          <a:bodyPr/>
          <a:lstStyle/>
          <a:p>
            <a:pPr marL="0" indent="0">
              <a:buNone/>
            </a:pPr>
            <a:r>
              <a:rPr lang="de-DE" altLang="de-DE" dirty="0"/>
              <a:t>Das PegA-Programm hilft Ihnen, die psychische Belastung in der Gefährdungsbeurteilung strukturiert und erfolgreich zu berücksichtigen.</a:t>
            </a:r>
            <a:endParaRPr lang="de-DE" dirty="0"/>
          </a:p>
        </p:txBody>
      </p:sp>
      <p:pic>
        <p:nvPicPr>
          <p:cNvPr id="4" name="Grafik 3">
            <a:extLst>
              <a:ext uri="{FF2B5EF4-FFF2-40B4-BE49-F238E27FC236}">
                <a16:creationId xmlns:a16="http://schemas.microsoft.com/office/drawing/2014/main" id="{F75F1709-BAEF-4DDB-8F66-872BE1E1E2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13702" y="2888665"/>
            <a:ext cx="2036762" cy="2881313"/>
          </a:xfrm>
          <a:prstGeom prst="rect">
            <a:avLst/>
          </a:prstGeom>
          <a:ln>
            <a:noFill/>
          </a:ln>
          <a:effectLst>
            <a:outerShdw blurRad="292100" dist="139700" dir="2700000" algn="tl" rotWithShape="0">
              <a:srgbClr val="333333">
                <a:alpha val="65000"/>
              </a:srgbClr>
            </a:outerShdw>
          </a:effectLst>
        </p:spPr>
      </p:pic>
      <p:pic>
        <p:nvPicPr>
          <p:cNvPr id="5" name="Grafik 4">
            <a:extLst>
              <a:ext uri="{FF2B5EF4-FFF2-40B4-BE49-F238E27FC236}">
                <a16:creationId xmlns:a16="http://schemas.microsoft.com/office/drawing/2014/main" id="{DD76E9FB-042E-46DA-B45B-54171210AE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52164" y="2888665"/>
            <a:ext cx="2035175" cy="2881313"/>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E0B2289F-A48B-4274-B759-0B0CDA66187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03327" y="2890253"/>
            <a:ext cx="2036762" cy="2879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1253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B3A9D-9A5A-44DF-8EFB-BAD6357D612C}"/>
              </a:ext>
            </a:extLst>
          </p:cNvPr>
          <p:cNvSpPr>
            <a:spLocks noGrp="1"/>
          </p:cNvSpPr>
          <p:nvPr>
            <p:ph type="title"/>
          </p:nvPr>
        </p:nvSpPr>
        <p:spPr/>
        <p:txBody>
          <a:bodyPr/>
          <a:lstStyle/>
          <a:p>
            <a:r>
              <a:rPr lang="de-DE" dirty="0"/>
              <a:t>Die Instrumente: Vorteile</a:t>
            </a:r>
          </a:p>
        </p:txBody>
      </p:sp>
      <p:sp>
        <p:nvSpPr>
          <p:cNvPr id="3" name="Inhaltsplatzhalter 2">
            <a:extLst>
              <a:ext uri="{FF2B5EF4-FFF2-40B4-BE49-F238E27FC236}">
                <a16:creationId xmlns:a16="http://schemas.microsoft.com/office/drawing/2014/main" id="{488E9D84-FC68-46BB-BA6D-F1A707A9FC91}"/>
              </a:ext>
            </a:extLst>
          </p:cNvPr>
          <p:cNvSpPr>
            <a:spLocks noGrp="1"/>
          </p:cNvSpPr>
          <p:nvPr>
            <p:ph idx="1"/>
          </p:nvPr>
        </p:nvSpPr>
        <p:spPr/>
        <p:txBody>
          <a:bodyPr/>
          <a:lstStyle/>
          <a:p>
            <a:pPr marL="179388" lvl="1" indent="-179388">
              <a:spcBef>
                <a:spcPts val="600"/>
              </a:spcBef>
              <a:buClr>
                <a:srgbClr val="004994"/>
              </a:buClr>
              <a:defRPr/>
            </a:pPr>
            <a:r>
              <a:rPr lang="de-DE" altLang="de-DE" sz="1800" b="1" dirty="0">
                <a:solidFill>
                  <a:srgbClr val="004994"/>
                </a:solidFill>
                <a:latin typeface="Arial" panose="020B0604020202020204" pitchFamily="34" charset="0"/>
              </a:rPr>
              <a:t>Branchenspezifisch</a:t>
            </a:r>
            <a:r>
              <a:rPr lang="de-DE" altLang="de-DE" sz="1800" dirty="0">
                <a:latin typeface="Arial" panose="020B0604020202020204" pitchFamily="34" charset="0"/>
              </a:rPr>
              <a:t>: Sie sind praxisnah auf die Bedürfnisse der Betriebe in Handel und Warenlogistik abgestimmt und helfen, die psychische Belastung adäquat in der Gefährdungsbeurteilung zu berücksichtigen.</a:t>
            </a:r>
          </a:p>
          <a:p>
            <a:pPr marL="179388" lvl="1" indent="-179388">
              <a:spcBef>
                <a:spcPts val="600"/>
              </a:spcBef>
              <a:buClr>
                <a:srgbClr val="004994"/>
              </a:buClr>
              <a:defRPr/>
            </a:pPr>
            <a:r>
              <a:rPr lang="de-DE" altLang="de-DE" sz="1800" b="1" dirty="0">
                <a:solidFill>
                  <a:srgbClr val="004994"/>
                </a:solidFill>
                <a:latin typeface="Arial" panose="020B0604020202020204" pitchFamily="34" charset="0"/>
              </a:rPr>
              <a:t>Bedingungsbezogen</a:t>
            </a:r>
            <a:r>
              <a:rPr lang="de-DE" altLang="de-DE" sz="1800" dirty="0">
                <a:latin typeface="Arial" panose="020B0604020202020204" pitchFamily="34" charset="0"/>
              </a:rPr>
              <a:t>: Sie bewerten die Arbeitsbedingungen und nicht die Beschäftigten. </a:t>
            </a:r>
          </a:p>
          <a:p>
            <a:pPr marL="179388" lvl="1" indent="-179388">
              <a:spcBef>
                <a:spcPts val="600"/>
              </a:spcBef>
              <a:buClr>
                <a:srgbClr val="004994"/>
              </a:buClr>
              <a:defRPr/>
            </a:pPr>
            <a:r>
              <a:rPr lang="de-DE" altLang="de-DE" sz="1800" b="1" dirty="0">
                <a:solidFill>
                  <a:srgbClr val="004994"/>
                </a:solidFill>
                <a:latin typeface="Arial" panose="020B0604020202020204" pitchFamily="34" charset="0"/>
              </a:rPr>
              <a:t>Kombinierbar</a:t>
            </a:r>
            <a:r>
              <a:rPr lang="de-DE" altLang="de-DE" sz="1800" dirty="0">
                <a:latin typeface="Arial" panose="020B0604020202020204" pitchFamily="34" charset="0"/>
              </a:rPr>
              <a:t>: Sie können miteinander kombiniert werden.</a:t>
            </a:r>
          </a:p>
          <a:p>
            <a:pPr marL="179388" lvl="1" indent="-179388">
              <a:spcBef>
                <a:spcPts val="600"/>
              </a:spcBef>
              <a:buClr>
                <a:srgbClr val="004994"/>
              </a:buClr>
              <a:defRPr/>
            </a:pPr>
            <a:r>
              <a:rPr lang="de-DE" altLang="de-DE" sz="1800" b="1" dirty="0">
                <a:solidFill>
                  <a:srgbClr val="004994"/>
                </a:solidFill>
                <a:latin typeface="Arial" panose="020B0604020202020204" pitchFamily="34" charset="0"/>
              </a:rPr>
              <a:t>Wissenschaftlich fundiert</a:t>
            </a:r>
            <a:r>
              <a:rPr lang="de-DE" altLang="de-DE" sz="1800" dirty="0">
                <a:latin typeface="Arial" panose="020B0604020202020204" pitchFamily="34" charset="0"/>
              </a:rPr>
              <a:t>: Sie wurden im Rahmen eines wissenschaftlichen Projekts entwickelt.</a:t>
            </a:r>
          </a:p>
          <a:p>
            <a:pPr marL="179388" lvl="1" indent="-179388">
              <a:spcBef>
                <a:spcPts val="600"/>
              </a:spcBef>
              <a:buClr>
                <a:srgbClr val="004994"/>
              </a:buClr>
              <a:defRPr/>
            </a:pPr>
            <a:r>
              <a:rPr lang="de-DE" altLang="de-DE" sz="1800" b="1" dirty="0">
                <a:solidFill>
                  <a:srgbClr val="004994"/>
                </a:solidFill>
                <a:latin typeface="Arial" panose="020B0604020202020204" pitchFamily="34" charset="0"/>
              </a:rPr>
              <a:t>Normativ verankert</a:t>
            </a:r>
            <a:r>
              <a:rPr lang="de-DE" altLang="de-DE" sz="1800" dirty="0">
                <a:latin typeface="Arial" panose="020B0604020202020204" pitchFamily="34" charset="0"/>
              </a:rPr>
              <a:t>: Sie berücksichtigen die geltenden DIN-Normen und sind an der GDA-Leitlinie sowie den darin enthaltenen GDA-Qualitätsgrundsätzen ausgerichtet.</a:t>
            </a:r>
          </a:p>
          <a:p>
            <a:pPr marL="179388" lvl="1" indent="-179388">
              <a:spcBef>
                <a:spcPts val="600"/>
              </a:spcBef>
              <a:buClr>
                <a:srgbClr val="004994"/>
              </a:buClr>
              <a:defRPr/>
            </a:pPr>
            <a:r>
              <a:rPr lang="de-DE" altLang="de-DE" sz="1800" b="1" dirty="0">
                <a:solidFill>
                  <a:srgbClr val="004994"/>
                </a:solidFill>
                <a:latin typeface="Arial" panose="020B0604020202020204" pitchFamily="34" charset="0"/>
              </a:rPr>
              <a:t>Vergleichbar</a:t>
            </a:r>
            <a:r>
              <a:rPr lang="de-DE" altLang="de-DE" sz="1800" dirty="0">
                <a:latin typeface="Arial" panose="020B0604020202020204" pitchFamily="34" charset="0"/>
              </a:rPr>
              <a:t>: Durch die standardisierte Ergebnisdarstellung mittels der PegA-Auswertungsdateien können die Ergebnisse verschiedener Tätigkeiten, Standorte oder Zeitpunkte miteinander verglichen werden.</a:t>
            </a:r>
          </a:p>
          <a:p>
            <a:pPr marL="179388" lvl="1" indent="-179388">
              <a:spcBef>
                <a:spcPts val="600"/>
              </a:spcBef>
              <a:buClr>
                <a:srgbClr val="004994"/>
              </a:buClr>
              <a:defRPr/>
            </a:pPr>
            <a:r>
              <a:rPr lang="de-DE" altLang="de-DE" sz="1800" b="1" dirty="0">
                <a:solidFill>
                  <a:srgbClr val="004994"/>
                </a:solidFill>
                <a:latin typeface="Arial" panose="020B0604020202020204" pitchFamily="34" charset="0"/>
              </a:rPr>
              <a:t>Umfassend</a:t>
            </a:r>
            <a:r>
              <a:rPr lang="de-DE" altLang="de-DE" sz="1800" dirty="0">
                <a:latin typeface="Arial" panose="020B0604020202020204" pitchFamily="34" charset="0"/>
              </a:rPr>
              <a:t>: Sie werden ergänzt um viele Empfehlungen und Materialien, die die Berücksichtigung der psychischen Belastung in der Gefährdungsbeurteilung erleichtern.</a:t>
            </a:r>
          </a:p>
        </p:txBody>
      </p:sp>
    </p:spTree>
    <p:extLst>
      <p:ext uri="{BB962C8B-B14F-4D97-AF65-F5344CB8AC3E}">
        <p14:creationId xmlns:p14="http://schemas.microsoft.com/office/powerpoint/2010/main" val="3491939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6D260-B2F1-4BEC-91D1-7AAD54FDA60C}"/>
              </a:ext>
            </a:extLst>
          </p:cNvPr>
          <p:cNvSpPr>
            <a:spLocks noGrp="1"/>
          </p:cNvSpPr>
          <p:nvPr>
            <p:ph type="title"/>
          </p:nvPr>
        </p:nvSpPr>
        <p:spPr/>
        <p:txBody>
          <a:bodyPr/>
          <a:lstStyle/>
          <a:p>
            <a:r>
              <a:rPr lang="de-DE" dirty="0"/>
              <a:t>Die Instrumente: PegA-Expertencheck</a:t>
            </a:r>
          </a:p>
        </p:txBody>
      </p:sp>
      <p:sp>
        <p:nvSpPr>
          <p:cNvPr id="3" name="Inhaltsplatzhalter 2">
            <a:extLst>
              <a:ext uri="{FF2B5EF4-FFF2-40B4-BE49-F238E27FC236}">
                <a16:creationId xmlns:a16="http://schemas.microsoft.com/office/drawing/2014/main" id="{621536E2-485A-4E45-AB33-D027C3EF85F5}"/>
              </a:ext>
            </a:extLst>
          </p:cNvPr>
          <p:cNvSpPr>
            <a:spLocks noGrp="1"/>
          </p:cNvSpPr>
          <p:nvPr>
            <p:ph idx="1"/>
          </p:nvPr>
        </p:nvSpPr>
        <p:spPr>
          <a:xfrm>
            <a:off x="874713" y="1881188"/>
            <a:ext cx="7848000" cy="4068762"/>
          </a:xfrm>
        </p:spPr>
        <p:txBody>
          <a:bodyPr/>
          <a:lstStyle/>
          <a:p>
            <a:pPr marL="0" indent="0">
              <a:buNone/>
            </a:pPr>
            <a:r>
              <a:rPr lang="de-DE" altLang="de-DE" dirty="0"/>
              <a:t>Der PegA-Expertencheck ist eine Kombination aus Dokumentenanalyse, Beobachtung und Interview. </a:t>
            </a:r>
            <a:br>
              <a:rPr lang="de-DE" altLang="de-DE" dirty="0"/>
            </a:br>
            <a:r>
              <a:rPr lang="de-DE" altLang="de-DE" dirty="0"/>
              <a:t> </a:t>
            </a:r>
            <a:br>
              <a:rPr lang="de-DE" altLang="de-DE" dirty="0"/>
            </a:br>
            <a:r>
              <a:rPr lang="de-DE" altLang="de-DE" dirty="0"/>
              <a:t>Der PegA-Expertencheck führt und begleitet Sie durch folgende Phasen der Gefährdungsbeurteilung:</a:t>
            </a:r>
            <a:br>
              <a:rPr lang="de-DE" altLang="de-DE" dirty="0"/>
            </a:br>
            <a:br>
              <a:rPr lang="de-DE" altLang="de-DE" dirty="0"/>
            </a:br>
            <a:r>
              <a:rPr lang="de-DE" altLang="de-DE" dirty="0"/>
              <a:t>Ermittlung der psychischen Belastung bei der Arbeit</a:t>
            </a:r>
          </a:p>
          <a:p>
            <a:pPr marL="0" indent="0">
              <a:buNone/>
            </a:pPr>
            <a:r>
              <a:rPr lang="de-DE" altLang="de-DE" dirty="0">
                <a:sym typeface="Wingdings" panose="05000000000000000000" pitchFamily="2" charset="2"/>
              </a:rPr>
              <a:t> </a:t>
            </a:r>
            <a:r>
              <a:rPr lang="de-DE" altLang="de-DE" i="1" dirty="0"/>
              <a:t>Dokumentenanalyse </a:t>
            </a:r>
            <a:br>
              <a:rPr lang="de-DE" altLang="de-DE" i="1" dirty="0"/>
            </a:br>
            <a:r>
              <a:rPr lang="de-DE" altLang="de-DE" i="1" dirty="0">
                <a:sym typeface="Wingdings" panose="05000000000000000000" pitchFamily="2" charset="2"/>
              </a:rPr>
              <a:t></a:t>
            </a:r>
            <a:r>
              <a:rPr lang="de-DE" altLang="de-DE" i="1" dirty="0"/>
              <a:t> Begehung (Beobachtung und Interview)</a:t>
            </a:r>
            <a:br>
              <a:rPr lang="de-DE" altLang="de-DE" i="1" dirty="0"/>
            </a:br>
            <a:br>
              <a:rPr lang="de-DE" altLang="de-DE" dirty="0"/>
            </a:br>
            <a:r>
              <a:rPr lang="de-DE" altLang="de-DE" dirty="0"/>
              <a:t>Beurteilung der psychischen Belastung bei der Arbeit</a:t>
            </a:r>
          </a:p>
          <a:p>
            <a:pPr marL="0" indent="0">
              <a:buNone/>
            </a:pPr>
            <a:r>
              <a:rPr lang="de-DE" altLang="de-DE" i="1" dirty="0">
                <a:sym typeface="Wingdings" panose="05000000000000000000" pitchFamily="2" charset="2"/>
              </a:rPr>
              <a:t></a:t>
            </a:r>
            <a:r>
              <a:rPr lang="de-DE" altLang="de-DE" i="1" dirty="0"/>
              <a:t> Elektronische Auswertungsdatei</a:t>
            </a:r>
            <a:endParaRPr lang="de-DE" dirty="0"/>
          </a:p>
        </p:txBody>
      </p:sp>
      <p:pic>
        <p:nvPicPr>
          <p:cNvPr id="4" name="Picture 9" descr="Vorschaubild auf das Instrument PegA-Expertencheck">
            <a:extLst>
              <a:ext uri="{FF2B5EF4-FFF2-40B4-BE49-F238E27FC236}">
                <a16:creationId xmlns:a16="http://schemas.microsoft.com/office/drawing/2014/main" id="{1767FF31-9DC2-466F-A891-67175438BA02}"/>
              </a:ext>
            </a:extLst>
          </p:cNvPr>
          <p:cNvPicPr>
            <a:picLocks noChangeAspect="1" noChangeArrowheads="1"/>
          </p:cNvPicPr>
          <p:nvPr/>
        </p:nvPicPr>
        <p:blipFill rotWithShape="1">
          <a:blip r:embed="rId3"/>
          <a:srcRect r="7151" b="2574"/>
          <a:stretch/>
        </p:blipFill>
        <p:spPr bwMode="auto">
          <a:xfrm>
            <a:off x="9000000" y="1800000"/>
            <a:ext cx="2544763" cy="3741737"/>
          </a:xfrm>
          <a:prstGeom prst="rect">
            <a:avLst/>
          </a:prstGeom>
          <a:ln>
            <a:solidFill>
              <a:srgbClr val="004994"/>
            </a:solid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36211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5079A-471F-4A20-924F-E4F7A402EECF}"/>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22030738-E116-4DBA-9C43-DAD510C8B954}"/>
              </a:ext>
            </a:extLst>
          </p:cNvPr>
          <p:cNvSpPr>
            <a:spLocks noGrp="1"/>
          </p:cNvSpPr>
          <p:nvPr>
            <p:ph idx="1"/>
          </p:nvPr>
        </p:nvSpPr>
        <p:spPr/>
        <p:txBody>
          <a:bodyPr/>
          <a:lstStyle/>
          <a:p>
            <a:pPr>
              <a:spcBef>
                <a:spcPts val="1200"/>
              </a:spcBef>
              <a:buClr>
                <a:srgbClr val="004994"/>
              </a:buClr>
            </a:pPr>
            <a:r>
              <a:rPr lang="de-DE" altLang="de-DE" dirty="0"/>
              <a:t>Warum das Thema? </a:t>
            </a:r>
          </a:p>
          <a:p>
            <a:pPr>
              <a:spcBef>
                <a:spcPts val="1200"/>
              </a:spcBef>
              <a:buClr>
                <a:srgbClr val="004994"/>
              </a:buClr>
            </a:pPr>
            <a:r>
              <a:rPr lang="de-DE" altLang="de-DE" dirty="0"/>
              <a:t>Psychische Belastung in der Gefährdungsbeurteilung </a:t>
            </a:r>
          </a:p>
          <a:p>
            <a:pPr>
              <a:spcBef>
                <a:spcPts val="1200"/>
              </a:spcBef>
              <a:buClr>
                <a:srgbClr val="004994"/>
              </a:buClr>
            </a:pPr>
            <a:r>
              <a:rPr lang="de-DE" altLang="de-DE" dirty="0"/>
              <a:t>Vorgehen: Gefährdungsbeurteilung und Dokumentation</a:t>
            </a:r>
          </a:p>
          <a:p>
            <a:pPr>
              <a:spcBef>
                <a:spcPts val="1200"/>
              </a:spcBef>
              <a:buClr>
                <a:srgbClr val="004994"/>
              </a:buClr>
            </a:pPr>
            <a:r>
              <a:rPr lang="de-DE" altLang="de-DE" dirty="0"/>
              <a:t>Die PegA-Instrumente</a:t>
            </a:r>
          </a:p>
          <a:p>
            <a:pPr>
              <a:spcBef>
                <a:spcPts val="1200"/>
              </a:spcBef>
              <a:buClr>
                <a:srgbClr val="004994"/>
              </a:buClr>
            </a:pPr>
            <a:r>
              <a:rPr lang="de-DE" altLang="de-DE" dirty="0"/>
              <a:t>Anregungen für weitere, unternehmensspezifische Folien (Zeitplan, Ressourcen, Maßnahmen, Ansprechpartner)</a:t>
            </a:r>
          </a:p>
        </p:txBody>
      </p:sp>
    </p:spTree>
    <p:extLst>
      <p:ext uri="{BB962C8B-B14F-4D97-AF65-F5344CB8AC3E}">
        <p14:creationId xmlns:p14="http://schemas.microsoft.com/office/powerpoint/2010/main" val="172020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53170-2052-47DD-8D62-34A9098ED127}"/>
              </a:ext>
            </a:extLst>
          </p:cNvPr>
          <p:cNvSpPr>
            <a:spLocks noGrp="1"/>
          </p:cNvSpPr>
          <p:nvPr>
            <p:ph type="title"/>
          </p:nvPr>
        </p:nvSpPr>
        <p:spPr/>
        <p:txBody>
          <a:bodyPr/>
          <a:lstStyle/>
          <a:p>
            <a:r>
              <a:rPr lang="de-DE" dirty="0"/>
              <a:t>Die Instrumente: Stärken des PegA-Expertenchecks</a:t>
            </a:r>
          </a:p>
        </p:txBody>
      </p:sp>
      <p:sp>
        <p:nvSpPr>
          <p:cNvPr id="3" name="Inhaltsplatzhalter 2">
            <a:extLst>
              <a:ext uri="{FF2B5EF4-FFF2-40B4-BE49-F238E27FC236}">
                <a16:creationId xmlns:a16="http://schemas.microsoft.com/office/drawing/2014/main" id="{3C50625D-3D5F-4D1B-ADD9-6593A14BDD11}"/>
              </a:ext>
            </a:extLst>
          </p:cNvPr>
          <p:cNvSpPr>
            <a:spLocks noGrp="1"/>
          </p:cNvSpPr>
          <p:nvPr>
            <p:ph idx="1"/>
          </p:nvPr>
        </p:nvSpPr>
        <p:spPr/>
        <p:txBody>
          <a:bodyPr/>
          <a:lstStyle/>
          <a:p>
            <a:pPr marL="179388" lvl="1" indent="-179388">
              <a:spcBef>
                <a:spcPts val="600"/>
              </a:spcBef>
              <a:buClr>
                <a:srgbClr val="004994"/>
              </a:buClr>
              <a:defRPr/>
            </a:pPr>
            <a:r>
              <a:rPr lang="de-DE" sz="1800" b="1" dirty="0">
                <a:solidFill>
                  <a:srgbClr val="004994"/>
                </a:solidFill>
                <a:latin typeface="Arial" panose="020B0604020202020204" pitchFamily="34" charset="0"/>
              </a:rPr>
              <a:t>Objektiv</a:t>
            </a:r>
            <a:r>
              <a:rPr lang="de-DE" sz="1800" dirty="0">
                <a:latin typeface="Arial" panose="020B0604020202020204" pitchFamily="34" charset="0"/>
              </a:rPr>
              <a:t>: Weitgehend objektive Erfassung der Arbeitsbedingungen durch Personen, die in den Themen Sicherheit und Gesundheit bei der Arbeit sowie psychische Belastung geschult sind und objektiv beobachten können; Nutzung konkret formulierter Antwortmöglichkeiten im strukturierten Beobachtungs-/Begehungsbogen; Vermeidung von Bewertungs- und Interpretationsprozessen der Beschäftigten.</a:t>
            </a:r>
          </a:p>
          <a:p>
            <a:pPr marL="179388" lvl="1" indent="-179388">
              <a:spcBef>
                <a:spcPts val="600"/>
              </a:spcBef>
              <a:buClr>
                <a:srgbClr val="004994"/>
              </a:buClr>
              <a:defRPr/>
            </a:pPr>
            <a:r>
              <a:rPr lang="de-DE" sz="1800" b="1" dirty="0">
                <a:solidFill>
                  <a:srgbClr val="004994"/>
                </a:solidFill>
                <a:latin typeface="Arial" panose="020B0604020202020204" pitchFamily="34" charset="0"/>
              </a:rPr>
              <a:t>Detailliert</a:t>
            </a:r>
            <a:r>
              <a:rPr lang="de-DE" sz="1800" dirty="0">
                <a:latin typeface="Arial" panose="020B0604020202020204" pitchFamily="34" charset="0"/>
              </a:rPr>
              <a:t>: Es sind sehr detaillierte Arbeitsplatzanalysen möglich, was die Maßnahmenableitung im Nachgang erleichtert.</a:t>
            </a:r>
          </a:p>
          <a:p>
            <a:pPr marL="179388" lvl="1" indent="-179388">
              <a:spcBef>
                <a:spcPts val="600"/>
              </a:spcBef>
              <a:buClr>
                <a:srgbClr val="004994"/>
              </a:buClr>
              <a:defRPr/>
            </a:pPr>
            <a:r>
              <a:rPr lang="de-DE" sz="1800" b="1" dirty="0">
                <a:solidFill>
                  <a:srgbClr val="004994"/>
                </a:solidFill>
                <a:latin typeface="Arial" panose="020B0604020202020204" pitchFamily="34" charset="0"/>
              </a:rPr>
              <a:t>Für kleine Einheiten</a:t>
            </a:r>
            <a:r>
              <a:rPr lang="de-DE" sz="1800" dirty="0">
                <a:latin typeface="Arial" panose="020B0604020202020204" pitchFamily="34" charset="0"/>
              </a:rPr>
              <a:t>: Gerade für kleine Einheiten sinnvoll, die aufgrund zu geringer Mitarbeiterzahlen nicht mittels PegA-Befragung oder PegA-Team analysiert werden können.</a:t>
            </a:r>
          </a:p>
          <a:p>
            <a:pPr marL="179388" lvl="1" indent="-179388">
              <a:spcBef>
                <a:spcPts val="600"/>
              </a:spcBef>
              <a:buClr>
                <a:srgbClr val="004994"/>
              </a:buClr>
              <a:defRPr/>
            </a:pPr>
            <a:r>
              <a:rPr lang="de-DE" sz="1800" b="1" dirty="0">
                <a:solidFill>
                  <a:srgbClr val="004994"/>
                </a:solidFill>
                <a:latin typeface="Arial" panose="020B0604020202020204" pitchFamily="34" charset="0"/>
              </a:rPr>
              <a:t>Bewährt</a:t>
            </a:r>
            <a:r>
              <a:rPr lang="de-DE" sz="1800" dirty="0">
                <a:latin typeface="Arial" panose="020B0604020202020204" pitchFamily="34" charset="0"/>
              </a:rPr>
              <a:t>: Begehungen gehören zu den klassischen Methoden der Gefährdungsbeurteilung, die in vielen Betrieben bereits Anwendung finden. Dabei ist die Bewertung einer Tätigkeit stellvertretend für gleichartige Tätigkeiten möglich – so wie es der Gesetzgeber erlaubt.</a:t>
            </a:r>
          </a:p>
          <a:p>
            <a:endParaRPr lang="de-DE" dirty="0"/>
          </a:p>
        </p:txBody>
      </p:sp>
    </p:spTree>
    <p:extLst>
      <p:ext uri="{BB962C8B-B14F-4D97-AF65-F5344CB8AC3E}">
        <p14:creationId xmlns:p14="http://schemas.microsoft.com/office/powerpoint/2010/main" val="3592177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DB893-8DB6-47D8-87E8-ADA5D23A0640}"/>
              </a:ext>
            </a:extLst>
          </p:cNvPr>
          <p:cNvSpPr>
            <a:spLocks noGrp="1"/>
          </p:cNvSpPr>
          <p:nvPr>
            <p:ph type="title"/>
          </p:nvPr>
        </p:nvSpPr>
        <p:spPr/>
        <p:txBody>
          <a:bodyPr/>
          <a:lstStyle/>
          <a:p>
            <a:r>
              <a:rPr lang="de-DE" dirty="0"/>
              <a:t>Die Instrumente: PegA-Befragung</a:t>
            </a:r>
          </a:p>
        </p:txBody>
      </p:sp>
      <p:sp>
        <p:nvSpPr>
          <p:cNvPr id="3" name="Inhaltsplatzhalter 2">
            <a:extLst>
              <a:ext uri="{FF2B5EF4-FFF2-40B4-BE49-F238E27FC236}">
                <a16:creationId xmlns:a16="http://schemas.microsoft.com/office/drawing/2014/main" id="{339FD8EB-37D4-4D41-A4B3-56ADCB31BA38}"/>
              </a:ext>
            </a:extLst>
          </p:cNvPr>
          <p:cNvSpPr>
            <a:spLocks noGrp="1"/>
          </p:cNvSpPr>
          <p:nvPr>
            <p:ph idx="1"/>
          </p:nvPr>
        </p:nvSpPr>
        <p:spPr>
          <a:xfrm>
            <a:off x="874713" y="1881188"/>
            <a:ext cx="7848000" cy="4068762"/>
          </a:xfrm>
        </p:spPr>
        <p:txBody>
          <a:bodyPr/>
          <a:lstStyle/>
          <a:p>
            <a:pPr marL="0" indent="0">
              <a:spcBef>
                <a:spcPts val="500"/>
              </a:spcBef>
              <a:buFontTx/>
              <a:buNone/>
            </a:pPr>
            <a:r>
              <a:rPr lang="de-DE" altLang="de-DE" dirty="0"/>
              <a:t>Mit dem PegA-Fragebogen ist eine standardisierte Befragung aller Beschäftigten möglich – denn die Mitarbeiterinnen und Mitarbeiter sind die Experten für ihre Arbeitsbedingungen.</a:t>
            </a:r>
            <a:br>
              <a:rPr lang="de-DE" altLang="de-DE" dirty="0"/>
            </a:br>
            <a:r>
              <a:rPr lang="de-DE" altLang="de-DE" dirty="0"/>
              <a:t> </a:t>
            </a:r>
            <a:br>
              <a:rPr lang="de-DE" altLang="de-DE" dirty="0"/>
            </a:br>
            <a:r>
              <a:rPr lang="de-DE" altLang="de-DE" dirty="0"/>
              <a:t>Die PegA-Befragung führt und begleitet Sie durch folgende Phasen der Gefährdungsbeurteilung:</a:t>
            </a:r>
            <a:br>
              <a:rPr lang="de-DE" altLang="de-DE" dirty="0"/>
            </a:br>
            <a:br>
              <a:rPr lang="de-DE" altLang="de-DE" dirty="0"/>
            </a:br>
            <a:r>
              <a:rPr lang="de-DE" altLang="de-DE" dirty="0"/>
              <a:t>Ermittlung der psychischen Belastung bei der Arbeit</a:t>
            </a:r>
            <a:br>
              <a:rPr lang="de-DE" altLang="de-DE" dirty="0"/>
            </a:br>
            <a:r>
              <a:rPr lang="de-DE" altLang="de-DE" i="1" dirty="0">
                <a:sym typeface="Wingdings" panose="05000000000000000000" pitchFamily="2" charset="2"/>
              </a:rPr>
              <a:t></a:t>
            </a:r>
            <a:r>
              <a:rPr lang="de-DE" altLang="de-DE" i="1" dirty="0"/>
              <a:t> Fragebogen für Beschäftigte</a:t>
            </a:r>
          </a:p>
          <a:p>
            <a:pPr marL="0" indent="0">
              <a:spcBef>
                <a:spcPts val="500"/>
              </a:spcBef>
              <a:buFontTx/>
              <a:buNone/>
            </a:pPr>
            <a:br>
              <a:rPr lang="de-DE" altLang="de-DE" dirty="0"/>
            </a:br>
            <a:r>
              <a:rPr lang="de-DE" altLang="de-DE" dirty="0"/>
              <a:t>Beurteilung der psychischen Belastung bei der Arbeit</a:t>
            </a:r>
            <a:br>
              <a:rPr lang="de-DE" altLang="de-DE" dirty="0"/>
            </a:br>
            <a:r>
              <a:rPr lang="de-DE" altLang="de-DE" i="1" dirty="0">
                <a:sym typeface="Wingdings" panose="05000000000000000000" pitchFamily="2" charset="2"/>
              </a:rPr>
              <a:t></a:t>
            </a:r>
            <a:r>
              <a:rPr lang="de-DE" altLang="de-DE" i="1" dirty="0"/>
              <a:t> Elektronische Auswertungsdatei</a:t>
            </a:r>
            <a:endParaRPr lang="de-DE" dirty="0"/>
          </a:p>
        </p:txBody>
      </p:sp>
      <p:pic>
        <p:nvPicPr>
          <p:cNvPr id="4" name="Picture 9" descr="Vorschaubild auf den PegA-Fragebogen">
            <a:extLst>
              <a:ext uri="{FF2B5EF4-FFF2-40B4-BE49-F238E27FC236}">
                <a16:creationId xmlns:a16="http://schemas.microsoft.com/office/drawing/2014/main" id="{55274CD8-1041-492E-9DE8-62D119E155C9}"/>
              </a:ext>
            </a:extLst>
          </p:cNvPr>
          <p:cNvPicPr>
            <a:picLocks noChangeAspect="1" noChangeArrowheads="1"/>
          </p:cNvPicPr>
          <p:nvPr/>
        </p:nvPicPr>
        <p:blipFill rotWithShape="1">
          <a:blip r:embed="rId3"/>
          <a:srcRect b="2754"/>
          <a:stretch/>
        </p:blipFill>
        <p:spPr bwMode="auto">
          <a:xfrm>
            <a:off x="8999999" y="1799998"/>
            <a:ext cx="2545200" cy="3757542"/>
          </a:xfrm>
          <a:prstGeom prst="rect">
            <a:avLst/>
          </a:prstGeom>
          <a:ln>
            <a:solidFill>
              <a:srgbClr val="004994"/>
            </a:solid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60754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EC724-BBB4-4DE9-BEF8-29F6CFF6FAF1}"/>
              </a:ext>
            </a:extLst>
          </p:cNvPr>
          <p:cNvSpPr>
            <a:spLocks noGrp="1"/>
          </p:cNvSpPr>
          <p:nvPr>
            <p:ph type="title"/>
          </p:nvPr>
        </p:nvSpPr>
        <p:spPr/>
        <p:txBody>
          <a:bodyPr/>
          <a:lstStyle/>
          <a:p>
            <a:r>
              <a:rPr lang="de-DE" dirty="0"/>
              <a:t>Die Instrumente: Stärken der PegA-Befragung</a:t>
            </a:r>
          </a:p>
        </p:txBody>
      </p:sp>
      <p:sp>
        <p:nvSpPr>
          <p:cNvPr id="3" name="Inhaltsplatzhalter 2">
            <a:extLst>
              <a:ext uri="{FF2B5EF4-FFF2-40B4-BE49-F238E27FC236}">
                <a16:creationId xmlns:a16="http://schemas.microsoft.com/office/drawing/2014/main" id="{C2774440-8E4D-4D81-BB0C-DF886DB9FFAA}"/>
              </a:ext>
            </a:extLst>
          </p:cNvPr>
          <p:cNvSpPr>
            <a:spLocks noGrp="1"/>
          </p:cNvSpPr>
          <p:nvPr>
            <p:ph idx="1"/>
          </p:nvPr>
        </p:nvSpPr>
        <p:spPr/>
        <p:txBody>
          <a:bodyPr/>
          <a:lstStyle/>
          <a:p>
            <a:pPr marL="179388" lvl="1" indent="-179388">
              <a:spcBef>
                <a:spcPts val="600"/>
              </a:spcBef>
              <a:buClr>
                <a:srgbClr val="004994"/>
              </a:buClr>
              <a:defRPr/>
            </a:pPr>
            <a:r>
              <a:rPr lang="de-DE" sz="1800" b="1" dirty="0">
                <a:solidFill>
                  <a:srgbClr val="004994"/>
                </a:solidFill>
                <a:latin typeface="Arial" panose="020B0604020202020204" pitchFamily="34" charset="0"/>
              </a:rPr>
              <a:t>Partizipativ</a:t>
            </a:r>
            <a:r>
              <a:rPr lang="de-DE" sz="1800" dirty="0">
                <a:latin typeface="Arial" panose="020B0604020202020204" pitchFamily="34" charset="0"/>
              </a:rPr>
              <a:t>: Alle Beschäftigten sind als Experten für ihre Arbeitsbedingungen gefragt. Dies fördert auch eine positive Unternehmenskultur, sofern die Befragungsergebnisse genutzt werden, um Maßnahmen für etwaige Handlungsbedarfe abzuleiten.</a:t>
            </a:r>
          </a:p>
          <a:p>
            <a:pPr marL="179388" lvl="1" indent="-179388">
              <a:spcBef>
                <a:spcPts val="600"/>
              </a:spcBef>
              <a:buClr>
                <a:srgbClr val="004994"/>
              </a:buClr>
              <a:defRPr/>
            </a:pPr>
            <a:r>
              <a:rPr lang="de-DE" sz="1800" b="1" dirty="0">
                <a:solidFill>
                  <a:srgbClr val="004994"/>
                </a:solidFill>
                <a:latin typeface="Arial" panose="020B0604020202020204" pitchFamily="34" charset="0"/>
              </a:rPr>
              <a:t>Effizient</a:t>
            </a:r>
            <a:r>
              <a:rPr lang="de-DE" sz="1800" dirty="0">
                <a:latin typeface="Arial" panose="020B0604020202020204" pitchFamily="34" charset="0"/>
              </a:rPr>
              <a:t>: Gut geeignet für einen Überblick über die Gefährdungen und die Bestimmung von Problemschwerpunkten.</a:t>
            </a:r>
          </a:p>
          <a:p>
            <a:pPr marL="179388" lvl="1" indent="-179388">
              <a:spcBef>
                <a:spcPts val="600"/>
              </a:spcBef>
              <a:buClr>
                <a:srgbClr val="004994"/>
              </a:buClr>
              <a:defRPr/>
            </a:pPr>
            <a:r>
              <a:rPr lang="de-DE" sz="1800" b="1" dirty="0">
                <a:solidFill>
                  <a:srgbClr val="004994"/>
                </a:solidFill>
                <a:latin typeface="Arial" panose="020B0604020202020204" pitchFamily="34" charset="0"/>
              </a:rPr>
              <a:t>Anonym</a:t>
            </a:r>
            <a:r>
              <a:rPr lang="de-DE" sz="1800" dirty="0">
                <a:latin typeface="Arial" panose="020B0604020202020204" pitchFamily="34" charset="0"/>
              </a:rPr>
              <a:t>: Es sind keine Rückschlüsse auf den Einzelnen möglich. Dies erhöht erfahrungsgemäß die Offenheit der Beschäftigten für die Befragung und damit die Beteiligungsquote.</a:t>
            </a:r>
          </a:p>
          <a:p>
            <a:pPr marL="179388" lvl="1" indent="-179388">
              <a:spcBef>
                <a:spcPts val="600"/>
              </a:spcBef>
              <a:buClr>
                <a:srgbClr val="004994"/>
              </a:buClr>
              <a:defRPr/>
            </a:pPr>
            <a:r>
              <a:rPr lang="de-DE" sz="1800" b="1" dirty="0">
                <a:solidFill>
                  <a:srgbClr val="004994"/>
                </a:solidFill>
                <a:latin typeface="Arial" panose="020B0604020202020204" pitchFamily="34" charset="0"/>
              </a:rPr>
              <a:t>Bewährt</a:t>
            </a:r>
            <a:r>
              <a:rPr lang="de-DE" sz="1800" dirty="0">
                <a:latin typeface="Arial" panose="020B0604020202020204" pitchFamily="34" charset="0"/>
              </a:rPr>
              <a:t>: Befragungen sind eine bewährte und gern genutzte Methode, die sich relativ flexibel in den Arbeitsalltag der Beschäftigten integrieren lässt. </a:t>
            </a:r>
          </a:p>
          <a:p>
            <a:endParaRPr lang="de-DE" dirty="0"/>
          </a:p>
        </p:txBody>
      </p:sp>
    </p:spTree>
    <p:extLst>
      <p:ext uri="{BB962C8B-B14F-4D97-AF65-F5344CB8AC3E}">
        <p14:creationId xmlns:p14="http://schemas.microsoft.com/office/powerpoint/2010/main" val="1085800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467DF-E28B-4B4F-B517-CA4F0FC9BD84}"/>
              </a:ext>
            </a:extLst>
          </p:cNvPr>
          <p:cNvSpPr>
            <a:spLocks noGrp="1"/>
          </p:cNvSpPr>
          <p:nvPr>
            <p:ph type="title"/>
          </p:nvPr>
        </p:nvSpPr>
        <p:spPr/>
        <p:txBody>
          <a:bodyPr/>
          <a:lstStyle/>
          <a:p>
            <a:r>
              <a:rPr lang="de-DE" dirty="0"/>
              <a:t>Die Instrumente: PegA-Team</a:t>
            </a:r>
          </a:p>
        </p:txBody>
      </p:sp>
      <p:sp>
        <p:nvSpPr>
          <p:cNvPr id="3" name="Inhaltsplatzhalter 2">
            <a:extLst>
              <a:ext uri="{FF2B5EF4-FFF2-40B4-BE49-F238E27FC236}">
                <a16:creationId xmlns:a16="http://schemas.microsoft.com/office/drawing/2014/main" id="{B2AC7ED2-FCEF-47A2-B1BC-9E1B8F3917A6}"/>
              </a:ext>
            </a:extLst>
          </p:cNvPr>
          <p:cNvSpPr>
            <a:spLocks noGrp="1"/>
          </p:cNvSpPr>
          <p:nvPr>
            <p:ph idx="1"/>
          </p:nvPr>
        </p:nvSpPr>
        <p:spPr>
          <a:xfrm>
            <a:off x="874713" y="1881188"/>
            <a:ext cx="7848000" cy="4068762"/>
          </a:xfrm>
        </p:spPr>
        <p:txBody>
          <a:bodyPr/>
          <a:lstStyle/>
          <a:p>
            <a:pPr marL="0" indent="0">
              <a:buNone/>
            </a:pPr>
            <a:r>
              <a:rPr lang="de-DE" altLang="de-DE" dirty="0"/>
              <a:t>PegA-Team kombiniert die Analyse der Arbeitsbedingungen per Plakat mit einem anschließenden Workshop, in dem die Beschäftigten Probleme ebenso wie Lösungsvorschläge erörtern.</a:t>
            </a:r>
            <a:br>
              <a:rPr lang="de-DE" altLang="de-DE" dirty="0"/>
            </a:br>
            <a:r>
              <a:rPr lang="de-DE" altLang="de-DE" dirty="0"/>
              <a:t> </a:t>
            </a:r>
            <a:br>
              <a:rPr lang="de-DE" altLang="de-DE" dirty="0"/>
            </a:br>
            <a:r>
              <a:rPr lang="de-DE" altLang="de-DE" dirty="0"/>
              <a:t>PegA-Team führt und begleitet Sie durch folgende Phasen der Gefährdungsbeurteilung:</a:t>
            </a:r>
            <a:br>
              <a:rPr lang="de-DE" altLang="de-DE" dirty="0"/>
            </a:br>
            <a:br>
              <a:rPr lang="de-DE" altLang="de-DE" dirty="0"/>
            </a:br>
            <a:r>
              <a:rPr lang="de-DE" altLang="de-DE" dirty="0"/>
              <a:t>Ermittlung der psychischen Belastung bei der Arbeit </a:t>
            </a:r>
            <a:br>
              <a:rPr lang="de-DE" altLang="de-DE" dirty="0"/>
            </a:br>
            <a:r>
              <a:rPr lang="de-DE" altLang="de-DE" dirty="0">
                <a:sym typeface="Wingdings" panose="05000000000000000000" pitchFamily="2" charset="2"/>
              </a:rPr>
              <a:t></a:t>
            </a:r>
            <a:r>
              <a:rPr lang="de-DE" altLang="de-DE" dirty="0"/>
              <a:t> </a:t>
            </a:r>
            <a:r>
              <a:rPr lang="de-DE" altLang="de-DE" i="1" dirty="0"/>
              <a:t>Anforderungsbarometer (Plakat, s. rechts)</a:t>
            </a:r>
            <a:br>
              <a:rPr lang="de-DE" altLang="de-DE" dirty="0"/>
            </a:br>
            <a:br>
              <a:rPr lang="de-DE" altLang="de-DE" sz="1400" dirty="0"/>
            </a:br>
            <a:r>
              <a:rPr lang="de-DE" altLang="de-DE" dirty="0"/>
              <a:t>Beurteilung der psychischen Belastung bei der Arbeit </a:t>
            </a:r>
            <a:br>
              <a:rPr lang="de-DE" altLang="de-DE" dirty="0"/>
            </a:br>
            <a:r>
              <a:rPr lang="de-DE" altLang="de-DE" dirty="0">
                <a:sym typeface="Wingdings" panose="05000000000000000000" pitchFamily="2" charset="2"/>
              </a:rPr>
              <a:t></a:t>
            </a:r>
            <a:r>
              <a:rPr lang="de-DE" altLang="de-DE" dirty="0"/>
              <a:t> </a:t>
            </a:r>
            <a:r>
              <a:rPr lang="de-DE" altLang="de-DE" i="1" dirty="0"/>
              <a:t>PegA-Workshop</a:t>
            </a:r>
            <a:br>
              <a:rPr lang="de-DE" altLang="de-DE" i="1" dirty="0"/>
            </a:br>
            <a:r>
              <a:rPr lang="de-DE" altLang="de-DE" i="1" dirty="0">
                <a:sym typeface="Wingdings" panose="05000000000000000000" pitchFamily="2" charset="2"/>
              </a:rPr>
              <a:t></a:t>
            </a:r>
            <a:r>
              <a:rPr lang="de-DE" altLang="de-DE" i="1" dirty="0"/>
              <a:t> Elektronische Auswertungsdatei</a:t>
            </a:r>
            <a:br>
              <a:rPr lang="de-DE" altLang="de-DE" dirty="0"/>
            </a:br>
            <a:br>
              <a:rPr lang="de-DE" altLang="de-DE" sz="1400" dirty="0"/>
            </a:br>
            <a:r>
              <a:rPr lang="de-DE" altLang="de-DE" dirty="0"/>
              <a:t>Festlegung von Maßnahmen</a:t>
            </a:r>
            <a:br>
              <a:rPr lang="de-DE" altLang="de-DE" dirty="0"/>
            </a:br>
            <a:r>
              <a:rPr lang="de-DE" altLang="de-DE" dirty="0">
                <a:sym typeface="Wingdings" panose="05000000000000000000" pitchFamily="2" charset="2"/>
              </a:rPr>
              <a:t></a:t>
            </a:r>
            <a:r>
              <a:rPr lang="de-DE" altLang="de-DE" dirty="0"/>
              <a:t> </a:t>
            </a:r>
            <a:r>
              <a:rPr lang="de-DE" altLang="de-DE" i="1" dirty="0"/>
              <a:t>PegA-Workshop</a:t>
            </a:r>
            <a:br>
              <a:rPr lang="de-DE" altLang="de-DE" b="1" dirty="0"/>
            </a:br>
            <a:endParaRPr lang="de-DE" dirty="0"/>
          </a:p>
        </p:txBody>
      </p:sp>
      <p:pic>
        <p:nvPicPr>
          <p:cNvPr id="4" name="Picture 9" descr="Vorschaubild auf das PegA-Anforderungsbarometer">
            <a:extLst>
              <a:ext uri="{FF2B5EF4-FFF2-40B4-BE49-F238E27FC236}">
                <a16:creationId xmlns:a16="http://schemas.microsoft.com/office/drawing/2014/main" id="{29E04C00-27BF-4347-BC71-9121FE271D65}"/>
              </a:ext>
            </a:extLst>
          </p:cNvPr>
          <p:cNvPicPr>
            <a:picLocks noChangeAspect="1" noChangeArrowheads="1"/>
          </p:cNvPicPr>
          <p:nvPr/>
        </p:nvPicPr>
        <p:blipFill rotWithShape="1">
          <a:blip r:embed="rId3"/>
          <a:srcRect/>
          <a:stretch/>
        </p:blipFill>
        <p:spPr bwMode="auto">
          <a:xfrm>
            <a:off x="9000000" y="1800000"/>
            <a:ext cx="2545200" cy="3826917"/>
          </a:xfrm>
          <a:prstGeom prst="rect">
            <a:avLst/>
          </a:prstGeom>
          <a:ln>
            <a:solidFill>
              <a:srgbClr val="004994"/>
            </a:solid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093995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F9F50-2CC5-4DFE-941F-4F88B3538BDF}"/>
              </a:ext>
            </a:extLst>
          </p:cNvPr>
          <p:cNvSpPr>
            <a:spLocks noGrp="1"/>
          </p:cNvSpPr>
          <p:nvPr>
            <p:ph type="title"/>
          </p:nvPr>
        </p:nvSpPr>
        <p:spPr/>
        <p:txBody>
          <a:bodyPr/>
          <a:lstStyle/>
          <a:p>
            <a:r>
              <a:rPr lang="de-DE" dirty="0"/>
              <a:t>Die Instrumente: Stärken von PegA-Team</a:t>
            </a:r>
          </a:p>
        </p:txBody>
      </p:sp>
      <p:sp>
        <p:nvSpPr>
          <p:cNvPr id="3" name="Inhaltsplatzhalter 2">
            <a:extLst>
              <a:ext uri="{FF2B5EF4-FFF2-40B4-BE49-F238E27FC236}">
                <a16:creationId xmlns:a16="http://schemas.microsoft.com/office/drawing/2014/main" id="{31B59B26-072C-4763-8833-C4D819E743AA}"/>
              </a:ext>
            </a:extLst>
          </p:cNvPr>
          <p:cNvSpPr>
            <a:spLocks noGrp="1"/>
          </p:cNvSpPr>
          <p:nvPr>
            <p:ph idx="1"/>
          </p:nvPr>
        </p:nvSpPr>
        <p:spPr>
          <a:xfrm>
            <a:off x="874713" y="1881188"/>
            <a:ext cx="10595392" cy="4068762"/>
          </a:xfrm>
        </p:spPr>
        <p:txBody>
          <a:bodyPr/>
          <a:lstStyle/>
          <a:p>
            <a:pPr marL="179388" lvl="1" indent="-179388">
              <a:spcBef>
                <a:spcPts val="600"/>
              </a:spcBef>
              <a:buClr>
                <a:srgbClr val="004994"/>
              </a:buClr>
              <a:defRPr/>
            </a:pPr>
            <a:r>
              <a:rPr lang="de-DE" sz="1800" b="1" dirty="0">
                <a:solidFill>
                  <a:srgbClr val="004994"/>
                </a:solidFill>
                <a:latin typeface="Arial" panose="020B0604020202020204" pitchFamily="34" charset="0"/>
              </a:rPr>
              <a:t>Partizipativ</a:t>
            </a:r>
            <a:r>
              <a:rPr lang="de-DE" sz="1800" dirty="0">
                <a:latin typeface="Arial" panose="020B0604020202020204" pitchFamily="34" charset="0"/>
              </a:rPr>
              <a:t>: Die Beschäftigten sind intensiv in Belastungsanalyse und Lösungsentwicklung einbezogen. Das fördert die Motivation bei der Maßnahmenumsetzung, eine positive Unternehmenskultur und die Identifikation mit dem Unternehmen.</a:t>
            </a:r>
          </a:p>
          <a:p>
            <a:pPr marL="179388" lvl="1" indent="-179388">
              <a:spcBef>
                <a:spcPts val="600"/>
              </a:spcBef>
              <a:buClr>
                <a:srgbClr val="004994"/>
              </a:buClr>
              <a:defRPr/>
            </a:pPr>
            <a:r>
              <a:rPr lang="de-DE" sz="1800" b="1" dirty="0">
                <a:solidFill>
                  <a:srgbClr val="004994"/>
                </a:solidFill>
                <a:latin typeface="Arial" panose="020B0604020202020204" pitchFamily="34" charset="0"/>
              </a:rPr>
              <a:t>Individualisierbar</a:t>
            </a:r>
            <a:r>
              <a:rPr lang="de-DE" sz="1800" dirty="0">
                <a:latin typeface="Arial" panose="020B0604020202020204" pitchFamily="34" charset="0"/>
              </a:rPr>
              <a:t>: Inhalte und Teilnehmerzusammensetzung können flexibel gestaltet sein, so dass spezifische Schwerpunktsetzungen möglich sind und z. B. auch tätigkeitsübergreifende Probleme effektiv bearbeitet werden können. Die Methode eignet sich auch sehr gut für Führungskräfte.</a:t>
            </a:r>
          </a:p>
          <a:p>
            <a:pPr marL="179388" lvl="1" indent="-179388">
              <a:spcBef>
                <a:spcPts val="600"/>
              </a:spcBef>
              <a:buClr>
                <a:srgbClr val="004994"/>
              </a:buClr>
              <a:defRPr/>
            </a:pPr>
            <a:r>
              <a:rPr lang="de-DE" sz="1800" b="1" dirty="0">
                <a:solidFill>
                  <a:srgbClr val="004994"/>
                </a:solidFill>
                <a:latin typeface="Arial" panose="020B0604020202020204" pitchFamily="34" charset="0"/>
              </a:rPr>
              <a:t>Detailliert, schnell und effektiv</a:t>
            </a:r>
            <a:r>
              <a:rPr lang="de-DE" sz="1800" dirty="0">
                <a:latin typeface="Arial" panose="020B0604020202020204" pitchFamily="34" charset="0"/>
              </a:rPr>
              <a:t>: Ergebnis sind neben einer Detailanalyse der Belastungssituation praxisnahe Maßnahmenvorschläge.</a:t>
            </a:r>
          </a:p>
          <a:p>
            <a:pPr marL="179388" lvl="1" indent="-179388">
              <a:spcBef>
                <a:spcPts val="600"/>
              </a:spcBef>
              <a:buClr>
                <a:srgbClr val="004994"/>
              </a:buClr>
              <a:defRPr/>
            </a:pPr>
            <a:r>
              <a:rPr lang="de-DE" sz="1800" b="1" dirty="0">
                <a:solidFill>
                  <a:srgbClr val="004994"/>
                </a:solidFill>
                <a:latin typeface="Arial" panose="020B0604020202020204" pitchFamily="34" charset="0"/>
              </a:rPr>
              <a:t>Universell</a:t>
            </a:r>
            <a:r>
              <a:rPr lang="de-DE" sz="1800" dirty="0">
                <a:latin typeface="Arial" panose="020B0604020202020204" pitchFamily="34" charset="0"/>
              </a:rPr>
              <a:t>: Die Methode eignet sich sowohl für den Einsatz in Großunternehmen, mittelständischen Unternehmen als auch kleinen Unternehmen und für Unternehmen mit Filialstruktur beziehungsweise mehreren Standorten.</a:t>
            </a:r>
          </a:p>
          <a:p>
            <a:pPr marL="179388" lvl="1" indent="-179388">
              <a:spcBef>
                <a:spcPts val="600"/>
              </a:spcBef>
              <a:buClr>
                <a:srgbClr val="004994"/>
              </a:buClr>
              <a:defRPr/>
            </a:pPr>
            <a:r>
              <a:rPr lang="de-DE" sz="1800" b="1" dirty="0">
                <a:solidFill>
                  <a:srgbClr val="004994"/>
                </a:solidFill>
                <a:latin typeface="Arial" panose="020B0604020202020204" pitchFamily="34" charset="0"/>
              </a:rPr>
              <a:t>Kombinierbar</a:t>
            </a:r>
            <a:r>
              <a:rPr lang="de-DE" sz="1800" dirty="0">
                <a:latin typeface="Arial" panose="020B0604020202020204" pitchFamily="34" charset="0"/>
              </a:rPr>
              <a:t>: Der PegA-Workshop kann auch nach dem Einsatz anderer Analyseinstrumente, z. B. PegA-Expertencheck oder PegA-Befragung, durchgeführt werden.</a:t>
            </a:r>
          </a:p>
          <a:p>
            <a:pPr marL="179388" lvl="1" indent="-179388">
              <a:spcBef>
                <a:spcPts val="600"/>
              </a:spcBef>
              <a:buClr>
                <a:srgbClr val="004994"/>
              </a:buClr>
              <a:defRPr/>
            </a:pPr>
            <a:r>
              <a:rPr lang="de-DE" sz="1800" b="1" dirty="0">
                <a:solidFill>
                  <a:srgbClr val="004994"/>
                </a:solidFill>
                <a:latin typeface="Arial" panose="020B0604020202020204" pitchFamily="34" charset="0"/>
              </a:rPr>
              <a:t>Effizient</a:t>
            </a:r>
            <a:r>
              <a:rPr lang="de-DE" sz="1800" dirty="0">
                <a:latin typeface="Arial" panose="020B0604020202020204" pitchFamily="34" charset="0"/>
              </a:rPr>
              <a:t>: Ermöglicht mit der begleitenden Praxishilfe „Moderationsbox PegA-Workshop“ eine strukturierte, effiziente Workshop-Moderation.</a:t>
            </a:r>
          </a:p>
          <a:p>
            <a:endParaRPr lang="de-DE" dirty="0"/>
          </a:p>
        </p:txBody>
      </p:sp>
    </p:spTree>
    <p:extLst>
      <p:ext uri="{BB962C8B-B14F-4D97-AF65-F5344CB8AC3E}">
        <p14:creationId xmlns:p14="http://schemas.microsoft.com/office/powerpoint/2010/main" val="1495802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792BF-D457-4DFE-85C5-9797289A6146}"/>
              </a:ext>
            </a:extLst>
          </p:cNvPr>
          <p:cNvSpPr>
            <a:spLocks noGrp="1"/>
          </p:cNvSpPr>
          <p:nvPr>
            <p:ph type="title"/>
          </p:nvPr>
        </p:nvSpPr>
        <p:spPr/>
        <p:txBody>
          <a:bodyPr/>
          <a:lstStyle/>
          <a:p>
            <a:r>
              <a:rPr lang="de-DE" altLang="de-DE" dirty="0"/>
              <a:t>Die Instrumente: Wie steht es um die Anonymität?</a:t>
            </a:r>
            <a:endParaRPr lang="de-DE" dirty="0"/>
          </a:p>
        </p:txBody>
      </p:sp>
      <p:sp>
        <p:nvSpPr>
          <p:cNvPr id="3" name="Inhaltsplatzhalter 2">
            <a:extLst>
              <a:ext uri="{FF2B5EF4-FFF2-40B4-BE49-F238E27FC236}">
                <a16:creationId xmlns:a16="http://schemas.microsoft.com/office/drawing/2014/main" id="{A0D671E9-38AB-48BB-94FD-6C2FF55B6F5C}"/>
              </a:ext>
            </a:extLst>
          </p:cNvPr>
          <p:cNvSpPr>
            <a:spLocks noGrp="1"/>
          </p:cNvSpPr>
          <p:nvPr>
            <p:ph idx="1"/>
          </p:nvPr>
        </p:nvSpPr>
        <p:spPr/>
        <p:txBody>
          <a:bodyPr/>
          <a:lstStyle/>
          <a:p>
            <a:pPr marL="0" indent="0">
              <a:spcBef>
                <a:spcPts val="504"/>
              </a:spcBef>
              <a:buFont typeface="Arial" charset="0"/>
              <a:buNone/>
              <a:defRPr/>
            </a:pPr>
            <a:r>
              <a:rPr lang="de-DE" sz="1800" b="1" dirty="0">
                <a:solidFill>
                  <a:srgbClr val="004994"/>
                </a:solidFill>
              </a:rPr>
              <a:t>Begehungen</a:t>
            </a:r>
            <a:r>
              <a:rPr lang="de-DE" sz="1800" b="1" dirty="0"/>
              <a:t> </a:t>
            </a:r>
            <a:r>
              <a:rPr lang="de-DE" sz="1800" dirty="0"/>
              <a:t>(mit dem PegA-Expertencheck) und</a:t>
            </a:r>
            <a:r>
              <a:rPr lang="de-DE" sz="1800" b="1" dirty="0"/>
              <a:t> </a:t>
            </a:r>
            <a:r>
              <a:rPr lang="de-DE" sz="1800" b="1" dirty="0">
                <a:solidFill>
                  <a:srgbClr val="004994"/>
                </a:solidFill>
              </a:rPr>
              <a:t>Workshops</a:t>
            </a:r>
            <a:r>
              <a:rPr lang="de-DE" sz="1800" dirty="0">
                <a:solidFill>
                  <a:srgbClr val="004994"/>
                </a:solidFill>
              </a:rPr>
              <a:t> </a:t>
            </a:r>
            <a:r>
              <a:rPr lang="de-DE" sz="1800" dirty="0"/>
              <a:t>(mit PegA-Team) können natürlich nicht anonym erfolgen, da auch andere z. T. sehen, an welchem Arbeitsplatz Beobachtungen erfolgen bzw. wer an den Workshops teilnimmt. Die Beobachtungen und Workshop-Ergebnisse werden jedoch in jedem Fall anonym dokumentiert und ausgewertet (d. h. ohne Namen und weitere Details, die eine Zuordnung von Ideen und Aussagen zu einzelnen Person ermöglichen). </a:t>
            </a:r>
          </a:p>
          <a:p>
            <a:pPr marL="0" indent="0">
              <a:spcBef>
                <a:spcPts val="504"/>
              </a:spcBef>
              <a:buFont typeface="Arial" charset="0"/>
              <a:buNone/>
              <a:defRPr/>
            </a:pPr>
            <a:endParaRPr lang="de-DE" sz="1800" dirty="0"/>
          </a:p>
          <a:p>
            <a:pPr marL="0" indent="0">
              <a:spcBef>
                <a:spcPts val="504"/>
              </a:spcBef>
              <a:buFont typeface="Arial" charset="0"/>
              <a:buNone/>
              <a:defRPr/>
            </a:pPr>
            <a:r>
              <a:rPr lang="de-DE" sz="1800" b="1" dirty="0">
                <a:solidFill>
                  <a:srgbClr val="004994"/>
                </a:solidFill>
              </a:rPr>
              <a:t>Die Fragebögen bei der PegA-Befragung</a:t>
            </a:r>
            <a:r>
              <a:rPr lang="de-DE" sz="1800" dirty="0">
                <a:solidFill>
                  <a:srgbClr val="004994"/>
                </a:solidFill>
              </a:rPr>
              <a:t> </a:t>
            </a:r>
            <a:r>
              <a:rPr lang="de-DE" sz="1800" dirty="0"/>
              <a:t>werden in einer </a:t>
            </a:r>
            <a:r>
              <a:rPr lang="de-DE" sz="1800" i="1" dirty="0">
                <a:solidFill>
                  <a:srgbClr val="004994"/>
                </a:solidFill>
              </a:rPr>
              <a:t>verschlossenen Wahlurne beim Betriebsrat </a:t>
            </a:r>
            <a:r>
              <a:rPr lang="de-DE" sz="1800" dirty="0"/>
              <a:t>gesammelt und im Anschluss an </a:t>
            </a:r>
            <a:r>
              <a:rPr lang="de-DE" sz="1800" i="1" dirty="0">
                <a:solidFill>
                  <a:srgbClr val="004994"/>
                </a:solidFill>
              </a:rPr>
              <a:t>Herrn/Frau XY (Funktion) ODER an eine externe Firma </a:t>
            </a:r>
            <a:r>
              <a:rPr lang="de-DE" sz="1800" dirty="0"/>
              <a:t>zur Auswertung gegeben. Sind von einer Tätigkeit bzw. aus einem Arbeitsbereich weniger als fünf Fragebögen zurück gekommen, werden diese nicht ausgewertet, da die Anonymität nicht gewährleistet wäre. Einsicht in einzelne Fragebögen erhält niemand außer </a:t>
            </a:r>
            <a:r>
              <a:rPr lang="de-DE" sz="1800" dirty="0">
                <a:solidFill>
                  <a:srgbClr val="004994"/>
                </a:solidFill>
              </a:rPr>
              <a:t>Herr/Frau XY ODER die externe Firma</a:t>
            </a:r>
            <a:r>
              <a:rPr lang="de-DE" sz="1800" dirty="0"/>
              <a:t>. </a:t>
            </a:r>
          </a:p>
          <a:p>
            <a:pPr marL="0" indent="0">
              <a:spcBef>
                <a:spcPts val="504"/>
              </a:spcBef>
              <a:buFont typeface="Arial" charset="0"/>
              <a:buNone/>
              <a:defRPr/>
            </a:pPr>
            <a:endParaRPr lang="de-DE" sz="1800" dirty="0"/>
          </a:p>
          <a:p>
            <a:pPr marL="363538" indent="-363538">
              <a:spcBef>
                <a:spcPts val="504"/>
              </a:spcBef>
              <a:buFont typeface="Arial" charset="0"/>
              <a:buNone/>
              <a:defRPr/>
            </a:pPr>
            <a:r>
              <a:rPr lang="de-DE" sz="1800" dirty="0">
                <a:sym typeface="Wingdings" panose="05000000000000000000" pitchFamily="2" charset="2"/>
              </a:rPr>
              <a:t>  </a:t>
            </a:r>
            <a:r>
              <a:rPr lang="de-DE" sz="1800" dirty="0"/>
              <a:t>Geschäftsführung, Betriebsrat und alle Beteiligten erhalten am Ende ausschließlich eine zusammengefasste Ergebnisdarstellung.</a:t>
            </a:r>
          </a:p>
          <a:p>
            <a:endParaRPr lang="de-DE" sz="1800" dirty="0"/>
          </a:p>
        </p:txBody>
      </p:sp>
    </p:spTree>
    <p:extLst>
      <p:ext uri="{BB962C8B-B14F-4D97-AF65-F5344CB8AC3E}">
        <p14:creationId xmlns:p14="http://schemas.microsoft.com/office/powerpoint/2010/main" val="3901041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E14C3-A673-4463-B4D5-BA0623F7B790}"/>
              </a:ext>
            </a:extLst>
          </p:cNvPr>
          <p:cNvSpPr>
            <a:spLocks noGrp="1"/>
          </p:cNvSpPr>
          <p:nvPr>
            <p:ph type="title"/>
          </p:nvPr>
        </p:nvSpPr>
        <p:spPr/>
        <p:txBody>
          <a:bodyPr/>
          <a:lstStyle/>
          <a:p>
            <a:r>
              <a:rPr lang="de-DE" dirty="0"/>
              <a:t>Weitere, unternehmensspezifische Folien</a:t>
            </a:r>
          </a:p>
        </p:txBody>
      </p:sp>
      <p:sp>
        <p:nvSpPr>
          <p:cNvPr id="3" name="Textplatzhalter 2">
            <a:extLst>
              <a:ext uri="{FF2B5EF4-FFF2-40B4-BE49-F238E27FC236}">
                <a16:creationId xmlns:a16="http://schemas.microsoft.com/office/drawing/2014/main" id="{AF17DB9D-86FF-4BC8-91EA-5C67CFA52628}"/>
              </a:ext>
            </a:extLst>
          </p:cNvPr>
          <p:cNvSpPr>
            <a:spLocks noGrp="1"/>
          </p:cNvSpPr>
          <p:nvPr>
            <p:ph type="body" idx="1"/>
          </p:nvPr>
        </p:nvSpPr>
        <p:spPr/>
        <p:txBody>
          <a:bodyPr/>
          <a:lstStyle/>
          <a:p>
            <a:r>
              <a:rPr lang="de-DE" dirty="0"/>
              <a:t>Hier finden Sie Anregungen für weitere Folien, die Sie in Ihrem Unternehmen zeigen könnten – diese müssen Sie jedoch überwiegend mit eigenen Inhalten füllen!</a:t>
            </a:r>
          </a:p>
        </p:txBody>
      </p:sp>
    </p:spTree>
    <p:extLst>
      <p:ext uri="{BB962C8B-B14F-4D97-AF65-F5344CB8AC3E}">
        <p14:creationId xmlns:p14="http://schemas.microsoft.com/office/powerpoint/2010/main" val="1681253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A1399-E306-4F5B-A11A-7DF4102BD0FA}"/>
              </a:ext>
            </a:extLst>
          </p:cNvPr>
          <p:cNvSpPr>
            <a:spLocks noGrp="1"/>
          </p:cNvSpPr>
          <p:nvPr>
            <p:ph type="title"/>
          </p:nvPr>
        </p:nvSpPr>
        <p:spPr/>
        <p:txBody>
          <a:bodyPr/>
          <a:lstStyle/>
          <a:p>
            <a:r>
              <a:rPr lang="de-DE" dirty="0"/>
              <a:t>Zeitplan Ihres Unternehmens für die Gefährdungsbeurteilung</a:t>
            </a:r>
          </a:p>
        </p:txBody>
      </p:sp>
      <p:sp>
        <p:nvSpPr>
          <p:cNvPr id="3" name="Inhaltsplatzhalter 2">
            <a:extLst>
              <a:ext uri="{FF2B5EF4-FFF2-40B4-BE49-F238E27FC236}">
                <a16:creationId xmlns:a16="http://schemas.microsoft.com/office/drawing/2014/main" id="{04C37F08-B630-4E40-BCCE-92CD840F5C31}"/>
              </a:ext>
            </a:extLst>
          </p:cNvPr>
          <p:cNvSpPr>
            <a:spLocks noGrp="1"/>
          </p:cNvSpPr>
          <p:nvPr>
            <p:ph idx="1"/>
          </p:nvPr>
        </p:nvSpPr>
        <p:spPr/>
        <p:txBody>
          <a:bodyPr/>
          <a:lstStyle/>
          <a:p>
            <a:pPr marL="0" indent="0">
              <a:buNone/>
            </a:pPr>
            <a:r>
              <a:rPr lang="de-DE" altLang="de-DE" i="1" dirty="0">
                <a:solidFill>
                  <a:srgbClr val="004994"/>
                </a:solidFill>
              </a:rPr>
              <a:t>Hier können Sie Ihren unternehmensspezifischen Zeitplan für die Gefährdungsbeurteilung einfügen. Der Plan sollte auf einen Blick die konkreten Zeiträume für die einzelnen Schritte im Prozess verdeutlichen.</a:t>
            </a:r>
          </a:p>
        </p:txBody>
      </p:sp>
    </p:spTree>
    <p:extLst>
      <p:ext uri="{BB962C8B-B14F-4D97-AF65-F5344CB8AC3E}">
        <p14:creationId xmlns:p14="http://schemas.microsoft.com/office/powerpoint/2010/main" val="452472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98E04-BE45-4A6D-8567-A439A921CFE1}"/>
              </a:ext>
            </a:extLst>
          </p:cNvPr>
          <p:cNvSpPr>
            <a:spLocks noGrp="1"/>
          </p:cNvSpPr>
          <p:nvPr>
            <p:ph type="title"/>
          </p:nvPr>
        </p:nvSpPr>
        <p:spPr/>
        <p:txBody>
          <a:bodyPr/>
          <a:lstStyle/>
          <a:p>
            <a:r>
              <a:rPr lang="de-DE" dirty="0"/>
              <a:t>Ressourcen – welcher Aufwand ist damit verbunden?</a:t>
            </a:r>
          </a:p>
        </p:txBody>
      </p:sp>
      <p:sp>
        <p:nvSpPr>
          <p:cNvPr id="3" name="Inhaltsplatzhalter 2">
            <a:extLst>
              <a:ext uri="{FF2B5EF4-FFF2-40B4-BE49-F238E27FC236}">
                <a16:creationId xmlns:a16="http://schemas.microsoft.com/office/drawing/2014/main" id="{C961B652-FEF2-4090-8070-726E1E1FD261}"/>
              </a:ext>
            </a:extLst>
          </p:cNvPr>
          <p:cNvSpPr>
            <a:spLocks noGrp="1"/>
          </p:cNvSpPr>
          <p:nvPr>
            <p:ph idx="1"/>
          </p:nvPr>
        </p:nvSpPr>
        <p:spPr/>
        <p:txBody>
          <a:bodyPr/>
          <a:lstStyle/>
          <a:p>
            <a:pPr marL="0" indent="0">
              <a:buNone/>
            </a:pPr>
            <a:r>
              <a:rPr lang="de-DE" altLang="de-DE" i="1" dirty="0">
                <a:solidFill>
                  <a:srgbClr val="004994"/>
                </a:solidFill>
              </a:rPr>
              <a:t>Es gibt keine pauschale Berechnung für den Aufwand, der hinter dem Gesamtprozess der Gefährdungsbeurteilung liegt. Generell ist eine Überlegung zu den personellen, finanziellen und zeitlichen Ressourcen im Vorfeld unabdingbar. Mögliche Leitfragen hierfür finden Sie auf der nächsten Folie.</a:t>
            </a:r>
          </a:p>
        </p:txBody>
      </p:sp>
    </p:spTree>
    <p:extLst>
      <p:ext uri="{BB962C8B-B14F-4D97-AF65-F5344CB8AC3E}">
        <p14:creationId xmlns:p14="http://schemas.microsoft.com/office/powerpoint/2010/main" val="2206966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5B259-6226-4BCD-9C5A-2A75C9EC74B9}"/>
              </a:ext>
            </a:extLst>
          </p:cNvPr>
          <p:cNvSpPr>
            <a:spLocks noGrp="1"/>
          </p:cNvSpPr>
          <p:nvPr>
            <p:ph type="title"/>
          </p:nvPr>
        </p:nvSpPr>
        <p:spPr/>
        <p:txBody>
          <a:bodyPr/>
          <a:lstStyle/>
          <a:p>
            <a:r>
              <a:rPr lang="de-DE" dirty="0"/>
              <a:t>Ressourcen: Leitfragen zur Aufwandskalkulation</a:t>
            </a:r>
          </a:p>
        </p:txBody>
      </p:sp>
      <p:sp>
        <p:nvSpPr>
          <p:cNvPr id="3" name="Inhaltsplatzhalter 2">
            <a:extLst>
              <a:ext uri="{FF2B5EF4-FFF2-40B4-BE49-F238E27FC236}">
                <a16:creationId xmlns:a16="http://schemas.microsoft.com/office/drawing/2014/main" id="{17788BD6-B7D5-42C4-BAA0-D684889D08EB}"/>
              </a:ext>
            </a:extLst>
          </p:cNvPr>
          <p:cNvSpPr>
            <a:spLocks noGrp="1"/>
          </p:cNvSpPr>
          <p:nvPr>
            <p:ph idx="1"/>
          </p:nvPr>
        </p:nvSpPr>
        <p:spPr/>
        <p:txBody>
          <a:bodyPr/>
          <a:lstStyle/>
          <a:p>
            <a:pPr>
              <a:spcBef>
                <a:spcPts val="0"/>
              </a:spcBef>
              <a:buFont typeface="Wingdings 2" pitchFamily="18" charset="2"/>
              <a:buNone/>
              <a:defRPr/>
            </a:pPr>
            <a:r>
              <a:rPr lang="de-DE" altLang="de-DE" sz="1800" dirty="0">
                <a:solidFill>
                  <a:srgbClr val="004994"/>
                </a:solidFill>
              </a:rPr>
              <a:t>Personeller Aufwand:</a:t>
            </a:r>
          </a:p>
          <a:p>
            <a:pPr marL="179388" lvl="1" indent="-179388">
              <a:spcBef>
                <a:spcPts val="0"/>
              </a:spcBef>
              <a:buClr>
                <a:srgbClr val="004994"/>
              </a:buClr>
              <a:defRPr/>
            </a:pPr>
            <a:r>
              <a:rPr lang="de-DE" altLang="de-DE" sz="1800" dirty="0">
                <a:latin typeface="Arial" panose="020B0604020202020204" pitchFamily="34" charset="0"/>
              </a:rPr>
              <a:t>Wer ist die verantwortliche Person für den Gesamt-Prozess?</a:t>
            </a:r>
          </a:p>
          <a:p>
            <a:pPr marL="179388" lvl="1" indent="-179388">
              <a:spcBef>
                <a:spcPts val="0"/>
              </a:spcBef>
              <a:buClr>
                <a:srgbClr val="004994"/>
              </a:buClr>
              <a:defRPr/>
            </a:pPr>
            <a:r>
              <a:rPr lang="de-DE" altLang="de-DE" sz="1800" dirty="0">
                <a:latin typeface="Arial" panose="020B0604020202020204" pitchFamily="34" charset="0"/>
              </a:rPr>
              <a:t>Wird diese Person zu 100 % oder in Teilzeit mit der Gefährdungsbeurteilung betraut?</a:t>
            </a:r>
          </a:p>
          <a:p>
            <a:pPr marL="179388" lvl="1" indent="-179388">
              <a:spcBef>
                <a:spcPts val="0"/>
              </a:spcBef>
              <a:buClr>
                <a:srgbClr val="004994"/>
              </a:buClr>
              <a:defRPr/>
            </a:pPr>
            <a:r>
              <a:rPr lang="de-DE" altLang="de-DE" sz="1800" dirty="0">
                <a:latin typeface="Arial" panose="020B0604020202020204" pitchFamily="34" charset="0"/>
              </a:rPr>
              <a:t>Welche anderen Personenkreise (Steuerkreis etc.) werden sich wie oft im Prozess treffen?</a:t>
            </a:r>
          </a:p>
          <a:p>
            <a:pPr marL="179388" lvl="1" indent="-179388">
              <a:spcBef>
                <a:spcPts val="0"/>
              </a:spcBef>
              <a:buClr>
                <a:srgbClr val="004994"/>
              </a:buClr>
              <a:defRPr/>
            </a:pPr>
            <a:r>
              <a:rPr lang="de-DE" altLang="de-DE" sz="1800" dirty="0">
                <a:latin typeface="Arial" panose="020B0604020202020204" pitchFamily="34" charset="0"/>
              </a:rPr>
              <a:t>…</a:t>
            </a:r>
          </a:p>
          <a:p>
            <a:pPr marL="0" lvl="1" indent="0">
              <a:spcBef>
                <a:spcPts val="0"/>
              </a:spcBef>
              <a:buClr>
                <a:srgbClr val="004994"/>
              </a:buClr>
              <a:buNone/>
              <a:defRPr/>
            </a:pPr>
            <a:endParaRPr lang="de-DE" altLang="de-DE" sz="1800" dirty="0">
              <a:latin typeface="Arial" panose="020B0604020202020204" pitchFamily="34" charset="0"/>
            </a:endParaRPr>
          </a:p>
          <a:p>
            <a:pPr>
              <a:spcBef>
                <a:spcPts val="0"/>
              </a:spcBef>
              <a:buFont typeface="Wingdings 2" pitchFamily="18" charset="2"/>
              <a:buNone/>
              <a:defRPr/>
            </a:pPr>
            <a:r>
              <a:rPr lang="de-DE" altLang="de-DE" sz="1800" dirty="0">
                <a:solidFill>
                  <a:srgbClr val="004994"/>
                </a:solidFill>
              </a:rPr>
              <a:t>Finanzieller Aufwand:</a:t>
            </a:r>
          </a:p>
          <a:p>
            <a:pPr marL="179388" lvl="1" indent="-179388">
              <a:spcBef>
                <a:spcPts val="0"/>
              </a:spcBef>
              <a:buClr>
                <a:srgbClr val="004994"/>
              </a:buClr>
              <a:defRPr/>
            </a:pPr>
            <a:r>
              <a:rPr lang="de-DE" altLang="de-DE" sz="1800" dirty="0">
                <a:latin typeface="Arial" panose="020B0604020202020204" pitchFamily="34" charset="0"/>
              </a:rPr>
              <a:t>Welche Materialkosten entstehen voraussichtlich (z. B. für den Druck der PegA-Fragebögen in entsprechender Anzahl)</a:t>
            </a:r>
          </a:p>
          <a:p>
            <a:pPr marL="179388" lvl="1" indent="-179388">
              <a:spcBef>
                <a:spcPts val="0"/>
              </a:spcBef>
              <a:buClr>
                <a:srgbClr val="004994"/>
              </a:buClr>
              <a:defRPr/>
            </a:pPr>
            <a:r>
              <a:rPr lang="de-DE" altLang="de-DE" sz="1800" dirty="0">
                <a:latin typeface="Arial" panose="020B0604020202020204" pitchFamily="34" charset="0"/>
              </a:rPr>
              <a:t>Erfolgt die Auswertung intern oder extern? </a:t>
            </a:r>
          </a:p>
          <a:p>
            <a:pPr marL="179388" lvl="1" indent="-179388">
              <a:spcBef>
                <a:spcPts val="0"/>
              </a:spcBef>
              <a:buClr>
                <a:srgbClr val="004994"/>
              </a:buClr>
              <a:defRPr/>
            </a:pPr>
            <a:r>
              <a:rPr lang="de-DE" altLang="de-DE" sz="1800" dirty="0">
                <a:latin typeface="Arial" panose="020B0604020202020204" pitchFamily="34" charset="0"/>
              </a:rPr>
              <a:t>…</a:t>
            </a:r>
          </a:p>
          <a:p>
            <a:pPr marL="0" lvl="1" indent="0">
              <a:spcBef>
                <a:spcPts val="0"/>
              </a:spcBef>
              <a:buClr>
                <a:srgbClr val="004994"/>
              </a:buClr>
              <a:buNone/>
              <a:defRPr/>
            </a:pPr>
            <a:endParaRPr lang="de-DE" altLang="de-DE" sz="1800" dirty="0">
              <a:latin typeface="Arial" panose="020B0604020202020204" pitchFamily="34" charset="0"/>
            </a:endParaRPr>
          </a:p>
          <a:p>
            <a:pPr>
              <a:spcBef>
                <a:spcPts val="0"/>
              </a:spcBef>
              <a:buFont typeface="Wingdings 2" pitchFamily="18" charset="2"/>
              <a:buNone/>
              <a:defRPr/>
            </a:pPr>
            <a:r>
              <a:rPr lang="de-DE" altLang="de-DE" sz="1800" dirty="0">
                <a:solidFill>
                  <a:srgbClr val="004994"/>
                </a:solidFill>
              </a:rPr>
              <a:t>Zeitlicher Aufwand:</a:t>
            </a:r>
          </a:p>
          <a:p>
            <a:pPr marL="179388" lvl="1" indent="-179388">
              <a:spcBef>
                <a:spcPts val="0"/>
              </a:spcBef>
              <a:buClr>
                <a:srgbClr val="004994"/>
              </a:buClr>
              <a:defRPr/>
            </a:pPr>
            <a:r>
              <a:rPr lang="de-DE" altLang="de-DE" sz="1800" dirty="0">
                <a:latin typeface="Arial" panose="020B0604020202020204" pitchFamily="34" charset="0"/>
              </a:rPr>
              <a:t>Wie viel Zeit für Vorbereitung, Durchführung und Nachbereitung (inkl. Auswertung) benötigen wir?</a:t>
            </a:r>
          </a:p>
          <a:p>
            <a:pPr marL="179388" lvl="1" indent="-179388">
              <a:spcBef>
                <a:spcPts val="0"/>
              </a:spcBef>
              <a:buClr>
                <a:srgbClr val="004994"/>
              </a:buClr>
              <a:defRPr/>
            </a:pPr>
            <a:r>
              <a:rPr lang="de-DE" altLang="de-DE" sz="1800" dirty="0">
                <a:latin typeface="Arial" panose="020B0604020202020204" pitchFamily="34" charset="0"/>
              </a:rPr>
              <a:t>Wollen wir in einem/r Pilotbereich/-filiale starten oder alles zeitlich parallel machen?</a:t>
            </a:r>
          </a:p>
          <a:p>
            <a:pPr marL="179388" lvl="1" indent="-179388">
              <a:spcBef>
                <a:spcPts val="0"/>
              </a:spcBef>
              <a:buClr>
                <a:srgbClr val="004994"/>
              </a:buClr>
              <a:defRPr/>
            </a:pPr>
            <a:r>
              <a:rPr lang="de-DE" altLang="de-DE" sz="1800" dirty="0">
                <a:latin typeface="Arial" panose="020B0604020202020204" pitchFamily="34" charset="0"/>
              </a:rPr>
              <a:t>Welche Instrumente kommen zum Einsatz? Wie lange dauert die Erhebung damit insgesamt?</a:t>
            </a:r>
          </a:p>
          <a:p>
            <a:pPr marL="179388" lvl="1" indent="-179388">
              <a:spcBef>
                <a:spcPts val="0"/>
              </a:spcBef>
              <a:buClr>
                <a:srgbClr val="004994"/>
              </a:buClr>
              <a:defRPr/>
            </a:pPr>
            <a:r>
              <a:rPr lang="de-DE" altLang="de-DE" sz="1800" dirty="0">
                <a:latin typeface="Arial" panose="020B0604020202020204" pitchFamily="34" charset="0"/>
              </a:rPr>
              <a:t>…</a:t>
            </a:r>
          </a:p>
        </p:txBody>
      </p:sp>
    </p:spTree>
    <p:extLst>
      <p:ext uri="{BB962C8B-B14F-4D97-AF65-F5344CB8AC3E}">
        <p14:creationId xmlns:p14="http://schemas.microsoft.com/office/powerpoint/2010/main" val="22866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13587-AF97-40F7-A7AB-A8569702ECDE}"/>
              </a:ext>
            </a:extLst>
          </p:cNvPr>
          <p:cNvSpPr>
            <a:spLocks noGrp="1"/>
          </p:cNvSpPr>
          <p:nvPr>
            <p:ph type="title"/>
          </p:nvPr>
        </p:nvSpPr>
        <p:spPr/>
        <p:txBody>
          <a:bodyPr/>
          <a:lstStyle/>
          <a:p>
            <a:r>
              <a:rPr lang="de-DE" dirty="0"/>
              <a:t>Warum das Thema: Gesetzliche Forderungen erfüllen (1/2)</a:t>
            </a:r>
          </a:p>
        </p:txBody>
      </p:sp>
      <p:sp>
        <p:nvSpPr>
          <p:cNvPr id="3" name="Inhaltsplatzhalter 2">
            <a:extLst>
              <a:ext uri="{FF2B5EF4-FFF2-40B4-BE49-F238E27FC236}">
                <a16:creationId xmlns:a16="http://schemas.microsoft.com/office/drawing/2014/main" id="{703B8275-37F3-439A-92D8-39B447C84037}"/>
              </a:ext>
            </a:extLst>
          </p:cNvPr>
          <p:cNvSpPr>
            <a:spLocks noGrp="1"/>
          </p:cNvSpPr>
          <p:nvPr>
            <p:ph idx="1"/>
          </p:nvPr>
        </p:nvSpPr>
        <p:spPr/>
        <p:txBody>
          <a:bodyPr/>
          <a:lstStyle/>
          <a:p>
            <a:pPr>
              <a:buFont typeface="Arial" charset="0"/>
              <a:buNone/>
              <a:defRPr/>
            </a:pPr>
            <a:r>
              <a:rPr lang="de-DE" sz="1800" b="1" dirty="0"/>
              <a:t>Arbeitsschutzgesetz (ArbSchG), § 4 Allgemeine Grundsätze</a:t>
            </a:r>
          </a:p>
          <a:p>
            <a:pPr marL="0" indent="-177800">
              <a:buFont typeface="Arial" charset="0"/>
              <a:buNone/>
              <a:defRPr/>
            </a:pPr>
            <a:r>
              <a:rPr lang="de-DE" sz="1600" dirty="0"/>
              <a:t>Der Arbeitgeber hat bei Maßnahmen des Arbeitsschutzes von folgenden allgemeinen Grundsätzen auszugehen:</a:t>
            </a:r>
          </a:p>
          <a:p>
            <a:pPr marL="269875" indent="-269875">
              <a:buFont typeface="Arial" charset="0"/>
              <a:buAutoNum type="arabicPeriod"/>
              <a:defRPr/>
            </a:pPr>
            <a:r>
              <a:rPr lang="de-DE" sz="1600" dirty="0"/>
              <a:t>Die Arbeit ist so zu gestalten, dass eine Gefährdung für das Leben sowie die physische und die psychische Gesundheit möglichst vermieden und die verbleibende Gefährdung möglichst gering gehalten wird.</a:t>
            </a:r>
          </a:p>
          <a:p>
            <a:pPr marL="269875" indent="-269875">
              <a:buFont typeface="Arial" charset="0"/>
              <a:buAutoNum type="arabicPeriod"/>
              <a:defRPr/>
            </a:pPr>
            <a:r>
              <a:rPr lang="de-DE" sz="1600" dirty="0"/>
              <a:t>Gefahren sind an ihrer Quelle zu bekämpfen.</a:t>
            </a:r>
          </a:p>
          <a:p>
            <a:pPr marL="269875" indent="-269875">
              <a:buFont typeface="Arial" charset="0"/>
              <a:buAutoNum type="arabicPeriod"/>
              <a:defRPr/>
            </a:pPr>
            <a:r>
              <a:rPr lang="de-DE" sz="1600" dirty="0"/>
              <a:t>Bei den Maßnahmen sind der Stand von Technik, Arbeitsmedizin und Hygiene sowie sonstige gesicherte arbeitswissenschaftliche Erkenntnisse zu berücksichtigen.</a:t>
            </a:r>
          </a:p>
          <a:p>
            <a:pPr marL="269875" indent="-269875">
              <a:buFont typeface="Arial" charset="0"/>
              <a:buAutoNum type="arabicPeriod"/>
              <a:defRPr/>
            </a:pPr>
            <a:r>
              <a:rPr lang="de-DE" sz="1600" dirty="0"/>
              <a:t>Maßnahmen sind mit dem Ziel zu planen, Technik, Arbeitsorganisation, sonstige Arbeitsbedingungen, soziale Beziehungen und Einfluss der Umwelt auf den Arbeitsplatz sachgerecht zu verknüpfen.</a:t>
            </a:r>
          </a:p>
          <a:p>
            <a:pPr marL="271463" indent="-271463">
              <a:buFont typeface="+mj-lt"/>
              <a:buAutoNum type="arabicPeriod" startAt="5"/>
              <a:defRPr/>
            </a:pPr>
            <a:r>
              <a:rPr lang="de-DE" sz="1600" dirty="0"/>
              <a:t>Individuelle Schutzmaßnahmen sind nachrangig zu anderen Maßnahmen.</a:t>
            </a:r>
          </a:p>
          <a:p>
            <a:pPr marL="271463" indent="-271463">
              <a:buFont typeface="+mj-lt"/>
              <a:buAutoNum type="arabicPeriod" startAt="5"/>
              <a:defRPr/>
            </a:pPr>
            <a:r>
              <a:rPr lang="de-DE" sz="1600" dirty="0"/>
              <a:t>Spezielle Gefahren für besonders schutzbedürftige Beschäftigtengruppen sind zu berücksichtigen.</a:t>
            </a:r>
          </a:p>
          <a:p>
            <a:pPr marL="271463" indent="-271463">
              <a:buFont typeface="+mj-lt"/>
              <a:buAutoNum type="arabicPeriod" startAt="5"/>
              <a:defRPr/>
            </a:pPr>
            <a:r>
              <a:rPr lang="de-DE" sz="1600" dirty="0"/>
              <a:t>Den Beschäftigten sind geeignete Anweisungen zu erteilen.</a:t>
            </a:r>
          </a:p>
          <a:p>
            <a:pPr marL="271463" indent="-271463">
              <a:buFont typeface="+mj-lt"/>
              <a:buAutoNum type="arabicPeriod" startAt="5"/>
              <a:defRPr/>
            </a:pPr>
            <a:r>
              <a:rPr lang="de-DE" sz="1600" dirty="0"/>
              <a:t>Mittelbar oder unmittelbar geschlechtsspezifisch wirkende Regelungen sind nur zulässig, wenn dies aus biologischen Gründen zwingend geboten ist.</a:t>
            </a:r>
          </a:p>
        </p:txBody>
      </p:sp>
    </p:spTree>
    <p:extLst>
      <p:ext uri="{BB962C8B-B14F-4D97-AF65-F5344CB8AC3E}">
        <p14:creationId xmlns:p14="http://schemas.microsoft.com/office/powerpoint/2010/main" val="2824512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E566E-A901-4E8F-AEAE-5D6102223836}"/>
              </a:ext>
            </a:extLst>
          </p:cNvPr>
          <p:cNvSpPr>
            <a:spLocks noGrp="1"/>
          </p:cNvSpPr>
          <p:nvPr>
            <p:ph type="title"/>
          </p:nvPr>
        </p:nvSpPr>
        <p:spPr/>
        <p:txBody>
          <a:bodyPr/>
          <a:lstStyle/>
          <a:p>
            <a:r>
              <a:rPr lang="de-DE" dirty="0"/>
              <a:t>Wann werden Maßnahmen ergriffen?</a:t>
            </a:r>
          </a:p>
        </p:txBody>
      </p:sp>
      <p:sp>
        <p:nvSpPr>
          <p:cNvPr id="3" name="Inhaltsplatzhalter 2">
            <a:extLst>
              <a:ext uri="{FF2B5EF4-FFF2-40B4-BE49-F238E27FC236}">
                <a16:creationId xmlns:a16="http://schemas.microsoft.com/office/drawing/2014/main" id="{C459B28A-33DE-4031-85EE-3210BFB6B100}"/>
              </a:ext>
            </a:extLst>
          </p:cNvPr>
          <p:cNvSpPr>
            <a:spLocks noGrp="1"/>
          </p:cNvSpPr>
          <p:nvPr>
            <p:ph idx="1"/>
          </p:nvPr>
        </p:nvSpPr>
        <p:spPr/>
        <p:txBody>
          <a:bodyPr/>
          <a:lstStyle/>
          <a:p>
            <a:pPr marL="0" indent="0">
              <a:spcBef>
                <a:spcPts val="500"/>
              </a:spcBef>
              <a:buFont typeface="Arial" charset="0"/>
              <a:buNone/>
              <a:defRPr/>
            </a:pPr>
            <a:r>
              <a:rPr lang="de-DE" altLang="de-DE" dirty="0"/>
              <a:t>Die Ergebnisse aus den PegA-Instrumenten werden in den PegA-Auswertungsdateien mit folgendem Ampelprinzip hinterlegt:</a:t>
            </a:r>
          </a:p>
          <a:p>
            <a:pPr marL="0" indent="0">
              <a:spcBef>
                <a:spcPts val="500"/>
              </a:spcBef>
              <a:buFont typeface="Arial" charset="0"/>
              <a:buNone/>
              <a:defRPr/>
            </a:pPr>
            <a:endParaRPr lang="de-DE" altLang="de-DE" sz="1200" dirty="0"/>
          </a:p>
          <a:p>
            <a:pPr marL="0" indent="0">
              <a:spcBef>
                <a:spcPts val="500"/>
              </a:spcBef>
              <a:buFont typeface="Arial" charset="0"/>
              <a:buNone/>
              <a:defRPr/>
            </a:pPr>
            <a:r>
              <a:rPr lang="de-DE" altLang="de-DE" b="1" dirty="0">
                <a:solidFill>
                  <a:srgbClr val="00B050"/>
                </a:solidFill>
              </a:rPr>
              <a:t>Die Arbeitsbedingung wird im Mittel sehr positiv bewertet. Es besteht kein Handlungsbedarf. </a:t>
            </a:r>
            <a:r>
              <a:rPr lang="de-DE" altLang="de-DE" dirty="0">
                <a:solidFill>
                  <a:srgbClr val="00B050"/>
                </a:solidFill>
              </a:rPr>
              <a:t>Die arbeitswissenschaftlichen Gestaltungsempfehlungen sind erreicht. Der Aspekt hat den Charakter einer gesundheitsfördernden Ressource. </a:t>
            </a:r>
          </a:p>
          <a:p>
            <a:pPr marL="0" indent="0">
              <a:spcBef>
                <a:spcPts val="500"/>
              </a:spcBef>
              <a:buFont typeface="Arial" charset="0"/>
              <a:buNone/>
              <a:defRPr/>
            </a:pPr>
            <a:r>
              <a:rPr lang="de-DE" altLang="de-DE" b="1" dirty="0">
                <a:solidFill>
                  <a:srgbClr val="CC9900"/>
                </a:solidFill>
              </a:rPr>
              <a:t>Die Arbeitsbedingung wird als mittelmäßig gestaltet bewertet. Es besteht Handlungsbedarf. </a:t>
            </a:r>
            <a:r>
              <a:rPr lang="de-DE" altLang="de-DE" dirty="0">
                <a:solidFill>
                  <a:srgbClr val="CC9900"/>
                </a:solidFill>
              </a:rPr>
              <a:t>Die arbeitswissenschaftlichen Gestaltungsempfehlungen sind noch nicht erreicht. Es sind entsprechende Maßnahmen erforderlich, um daraus eine gesundheitsfördernde Ressource zu entwickeln.</a:t>
            </a:r>
          </a:p>
          <a:p>
            <a:pPr marL="0" indent="0">
              <a:spcBef>
                <a:spcPts val="500"/>
              </a:spcBef>
              <a:buFont typeface="Arial" charset="0"/>
              <a:buNone/>
              <a:defRPr/>
            </a:pPr>
            <a:r>
              <a:rPr lang="de-DE" altLang="de-DE" b="1" dirty="0">
                <a:solidFill>
                  <a:srgbClr val="FF0000"/>
                </a:solidFill>
              </a:rPr>
              <a:t>Die Arbeitsbedingung wird als ungünstig oder mangelhaft gestaltet bewertet. Es besteht dringender Handlungsbedarf. </a:t>
            </a:r>
            <a:r>
              <a:rPr lang="de-DE" altLang="de-DE" dirty="0">
                <a:solidFill>
                  <a:srgbClr val="FF0000"/>
                </a:solidFill>
              </a:rPr>
              <a:t>Die arbeitswissenschaftlichen Gestaltungs-empfehlungen sind nicht erreicht. Es sind dringend Maßnahmen erforderlich, um die Arbeitsbedingung gesundheitsförderlich zu gestalten.</a:t>
            </a:r>
            <a:endParaRPr lang="de-DE" altLang="de-DE" sz="2400" dirty="0"/>
          </a:p>
        </p:txBody>
      </p:sp>
    </p:spTree>
    <p:extLst>
      <p:ext uri="{BB962C8B-B14F-4D97-AF65-F5344CB8AC3E}">
        <p14:creationId xmlns:p14="http://schemas.microsoft.com/office/powerpoint/2010/main" val="2171150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E6E07-1154-4CFB-BBC6-D9863C567896}"/>
              </a:ext>
            </a:extLst>
          </p:cNvPr>
          <p:cNvSpPr>
            <a:spLocks noGrp="1"/>
          </p:cNvSpPr>
          <p:nvPr>
            <p:ph type="title"/>
          </p:nvPr>
        </p:nvSpPr>
        <p:spPr/>
        <p:txBody>
          <a:bodyPr/>
          <a:lstStyle/>
          <a:p>
            <a:r>
              <a:rPr lang="de-DE" dirty="0"/>
              <a:t>Wie sehen die Maßnahmen aus?</a:t>
            </a:r>
          </a:p>
        </p:txBody>
      </p:sp>
      <p:sp>
        <p:nvSpPr>
          <p:cNvPr id="3" name="Inhaltsplatzhalter 2">
            <a:extLst>
              <a:ext uri="{FF2B5EF4-FFF2-40B4-BE49-F238E27FC236}">
                <a16:creationId xmlns:a16="http://schemas.microsoft.com/office/drawing/2014/main" id="{B70199BD-FE2D-4F61-A841-E2B36B44A370}"/>
              </a:ext>
            </a:extLst>
          </p:cNvPr>
          <p:cNvSpPr>
            <a:spLocks noGrp="1"/>
          </p:cNvSpPr>
          <p:nvPr>
            <p:ph idx="1"/>
          </p:nvPr>
        </p:nvSpPr>
        <p:spPr/>
        <p:txBody>
          <a:bodyPr/>
          <a:lstStyle/>
          <a:p>
            <a:pPr marL="0" indent="0">
              <a:spcBef>
                <a:spcPts val="500"/>
              </a:spcBef>
              <a:buNone/>
            </a:pPr>
            <a:r>
              <a:rPr lang="de-DE" altLang="de-DE" dirty="0"/>
              <a:t>Das wissen wir selbstverständlich zum jetzigen Zeitpunkt noch nicht. In Abhängigkeit von den konkreten Analyse-Ergebnissen werden geeignete Maßnahmen ergriffen, um etwaige arbeitsbedingte Gefährdungen zu reduzieren und die Arbeitsbedingungen der Beschäftigten zu verbessern. </a:t>
            </a:r>
          </a:p>
          <a:p>
            <a:pPr marL="0" indent="0">
              <a:spcBef>
                <a:spcPts val="500"/>
              </a:spcBef>
              <a:buNone/>
            </a:pPr>
            <a:r>
              <a:rPr lang="de-DE" altLang="de-DE" dirty="0"/>
              <a:t>Bei der Ableitung von Maßnahmen werden wir sicherlich auch die Beschäftigten einbeziehen, denn diese können als Experten für ihre Arbeitsbedingungen sehr gut beurteilen, was wie wo geändert werden sollte und könnte! </a:t>
            </a:r>
          </a:p>
        </p:txBody>
      </p:sp>
    </p:spTree>
    <p:extLst>
      <p:ext uri="{BB962C8B-B14F-4D97-AF65-F5344CB8AC3E}">
        <p14:creationId xmlns:p14="http://schemas.microsoft.com/office/powerpoint/2010/main" val="2370344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6BA1C-C13B-408D-BA2E-9B9317249DFD}"/>
              </a:ext>
            </a:extLst>
          </p:cNvPr>
          <p:cNvSpPr>
            <a:spLocks noGrp="1"/>
          </p:cNvSpPr>
          <p:nvPr>
            <p:ph type="title"/>
          </p:nvPr>
        </p:nvSpPr>
        <p:spPr/>
        <p:txBody>
          <a:bodyPr/>
          <a:lstStyle/>
          <a:p>
            <a:r>
              <a:rPr lang="de-DE" dirty="0"/>
              <a:t>Ihre Ansprechpersonen bei uns im Unternehmen</a:t>
            </a:r>
          </a:p>
        </p:txBody>
      </p:sp>
      <p:sp>
        <p:nvSpPr>
          <p:cNvPr id="3" name="Inhaltsplatzhalter 2">
            <a:extLst>
              <a:ext uri="{FF2B5EF4-FFF2-40B4-BE49-F238E27FC236}">
                <a16:creationId xmlns:a16="http://schemas.microsoft.com/office/drawing/2014/main" id="{73292458-1A36-43F7-9938-65C6226E73B9}"/>
              </a:ext>
            </a:extLst>
          </p:cNvPr>
          <p:cNvSpPr>
            <a:spLocks noGrp="1"/>
          </p:cNvSpPr>
          <p:nvPr>
            <p:ph idx="1"/>
          </p:nvPr>
        </p:nvSpPr>
        <p:spPr/>
        <p:txBody>
          <a:bodyPr/>
          <a:lstStyle/>
          <a:p>
            <a:pPr marL="0" indent="0">
              <a:spcBef>
                <a:spcPts val="504"/>
              </a:spcBef>
              <a:buFont typeface="Arial" charset="0"/>
              <a:buNone/>
              <a:defRPr/>
            </a:pPr>
            <a:r>
              <a:rPr lang="de-DE" altLang="de-DE" dirty="0"/>
              <a:t>Wenn Sie Fragen zur Gefährdungsbeurteilung haben, wenden Sie sich gerne an:</a:t>
            </a:r>
          </a:p>
          <a:p>
            <a:pPr>
              <a:spcBef>
                <a:spcPts val="504"/>
              </a:spcBef>
              <a:buFont typeface="Arial" charset="0"/>
              <a:buNone/>
              <a:defRPr/>
            </a:pPr>
            <a:endParaRPr lang="de-DE" altLang="de-DE" dirty="0"/>
          </a:p>
          <a:p>
            <a:pPr>
              <a:spcBef>
                <a:spcPts val="504"/>
              </a:spcBef>
              <a:buClr>
                <a:srgbClr val="004994"/>
              </a:buClr>
              <a:defRPr/>
            </a:pPr>
            <a:r>
              <a:rPr lang="de-DE" altLang="de-DE" i="1" dirty="0">
                <a:solidFill>
                  <a:schemeClr val="tx1">
                    <a:lumMod val="50000"/>
                    <a:lumOff val="50000"/>
                  </a:schemeClr>
                </a:solidFill>
              </a:rPr>
              <a:t>Name, Funktion, Kontaktdaten, ggf. Foto</a:t>
            </a:r>
          </a:p>
          <a:p>
            <a:endParaRPr lang="de-DE" dirty="0"/>
          </a:p>
        </p:txBody>
      </p:sp>
    </p:spTree>
    <p:extLst>
      <p:ext uri="{BB962C8B-B14F-4D97-AF65-F5344CB8AC3E}">
        <p14:creationId xmlns:p14="http://schemas.microsoft.com/office/powerpoint/2010/main" val="370434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5E217-6E97-4617-A3AF-B0470886786C}"/>
              </a:ext>
            </a:extLst>
          </p:cNvPr>
          <p:cNvSpPr>
            <a:spLocks noGrp="1"/>
          </p:cNvSpPr>
          <p:nvPr>
            <p:ph type="title"/>
          </p:nvPr>
        </p:nvSpPr>
        <p:spPr/>
        <p:txBody>
          <a:bodyPr/>
          <a:lstStyle/>
          <a:p>
            <a:r>
              <a:rPr lang="de-DE" dirty="0"/>
              <a:t>Warum das Thema: Gesetzliche Forderungen erfüllen (2/2)</a:t>
            </a:r>
          </a:p>
        </p:txBody>
      </p:sp>
      <p:sp>
        <p:nvSpPr>
          <p:cNvPr id="3" name="Inhaltsplatzhalter 2">
            <a:extLst>
              <a:ext uri="{FF2B5EF4-FFF2-40B4-BE49-F238E27FC236}">
                <a16:creationId xmlns:a16="http://schemas.microsoft.com/office/drawing/2014/main" id="{07DDB13D-0BD6-4FC3-AB66-4B3E46FB9553}"/>
              </a:ext>
            </a:extLst>
          </p:cNvPr>
          <p:cNvSpPr>
            <a:spLocks noGrp="1"/>
          </p:cNvSpPr>
          <p:nvPr>
            <p:ph idx="1"/>
          </p:nvPr>
        </p:nvSpPr>
        <p:spPr/>
        <p:txBody>
          <a:bodyPr/>
          <a:lstStyle/>
          <a:p>
            <a:pPr marL="0" indent="0">
              <a:buNone/>
            </a:pPr>
            <a:r>
              <a:rPr lang="de-DE" sz="1800" b="1" dirty="0"/>
              <a:t>Arbeitsschutzgesetz (ArbSchG), § 5 Beurteilung der Arbeitsbedingungen</a:t>
            </a:r>
          </a:p>
          <a:p>
            <a:pPr marL="303213" indent="-303213">
              <a:buFont typeface="+mj-lt"/>
              <a:buAutoNum type="arabicParenBoth"/>
              <a:defRPr/>
            </a:pPr>
            <a:r>
              <a:rPr lang="de-DE" sz="1600" dirty="0"/>
              <a:t>Der Arbeitgeber hat durch eine Beurteilung der für die Beschäftigten mit ihrer Arbeit verbundenen Gefährdung zu ermitteln, welche Maßnahmen des Arbeitsschutzes erforderlich sind.</a:t>
            </a:r>
          </a:p>
          <a:p>
            <a:pPr marL="303213" indent="-303213">
              <a:buFont typeface="+mj-lt"/>
              <a:buAutoNum type="arabicParenBoth"/>
              <a:defRPr/>
            </a:pPr>
            <a:r>
              <a:rPr lang="de-DE" sz="1600" dirty="0"/>
              <a:t>Der Arbeitgeber hat die Beurteilung je nach Art der Tätigkeiten vorzunehmen. Bei gleichartigen Arbeitsbedingungen ist die Beurteilung eines Arbeitsplatzes oder einer Tätigkeit ausreichend.</a:t>
            </a:r>
          </a:p>
          <a:p>
            <a:pPr marL="303213" indent="-303213">
              <a:buFont typeface="+mj-lt"/>
              <a:buAutoNum type="arabicParenBoth"/>
              <a:defRPr/>
            </a:pPr>
            <a:r>
              <a:rPr lang="de-DE" sz="1600" dirty="0"/>
              <a:t>Eine Gefährdung kann sich insbesondere ergeben durch</a:t>
            </a:r>
          </a:p>
          <a:p>
            <a:pPr marL="711200" indent="-347663">
              <a:buFont typeface="+mj-lt"/>
              <a:buAutoNum type="arabicPeriod"/>
              <a:defRPr/>
            </a:pPr>
            <a:r>
              <a:rPr lang="de-DE" sz="1600" dirty="0"/>
              <a:t>die Gestaltung und die Einrichtung der Arbeitsstätte und des Arbeitsplatzes,</a:t>
            </a:r>
          </a:p>
          <a:p>
            <a:pPr marL="711200" indent="-347663">
              <a:buFont typeface="+mj-lt"/>
              <a:buAutoNum type="arabicPeriod"/>
              <a:defRPr/>
            </a:pPr>
            <a:r>
              <a:rPr lang="de-DE" sz="1600" dirty="0"/>
              <a:t>physikalische, chemische und biologische Einwirkungen,</a:t>
            </a:r>
          </a:p>
          <a:p>
            <a:pPr marL="711200" indent="-347663">
              <a:buFont typeface="+mj-lt"/>
              <a:buAutoNum type="arabicPeriod"/>
              <a:defRPr/>
            </a:pPr>
            <a:r>
              <a:rPr lang="de-DE" sz="1600" dirty="0"/>
              <a:t>die Gestaltung, die Auswahl und den Einsatz von Arbeitsmitteln, insbesondere von Arbeitsstoffen, Maschinen, Geräten und Anlagen sowie den Umgang damit,</a:t>
            </a:r>
          </a:p>
          <a:p>
            <a:pPr marL="711200" indent="-347663">
              <a:spcAft>
                <a:spcPts val="0"/>
              </a:spcAft>
              <a:buFont typeface="+mj-lt"/>
              <a:buAutoNum type="arabicPeriod"/>
              <a:defRPr/>
            </a:pPr>
            <a:r>
              <a:rPr lang="de-DE" sz="1600" dirty="0"/>
              <a:t>die Gestaltung von Arbeits- und Fertigungsverfahren, Arbeitsabläufen und Arbeitszeit und deren Zusammenwirken,</a:t>
            </a:r>
          </a:p>
          <a:p>
            <a:pPr marL="711200" indent="-347663">
              <a:buFont typeface="+mj-lt"/>
              <a:buAutoNum type="arabicPeriod"/>
              <a:defRPr/>
            </a:pPr>
            <a:r>
              <a:rPr lang="de-DE" sz="1600" dirty="0"/>
              <a:t>unzureichende Qualifikation und Unterweisung der Beschäftigten,</a:t>
            </a:r>
          </a:p>
          <a:p>
            <a:pPr marL="711200" indent="-347663">
              <a:buFont typeface="+mj-lt"/>
              <a:buAutoNum type="arabicPeriod"/>
              <a:defRPr/>
            </a:pPr>
            <a:r>
              <a:rPr lang="de-DE" sz="1600" b="1" dirty="0"/>
              <a:t>psychische Belastungen bei der Arbeit.</a:t>
            </a:r>
          </a:p>
          <a:p>
            <a:pPr marL="0" indent="0">
              <a:buNone/>
            </a:pPr>
            <a:endParaRPr lang="de-DE" dirty="0"/>
          </a:p>
        </p:txBody>
      </p:sp>
    </p:spTree>
    <p:extLst>
      <p:ext uri="{BB962C8B-B14F-4D97-AF65-F5344CB8AC3E}">
        <p14:creationId xmlns:p14="http://schemas.microsoft.com/office/powerpoint/2010/main" val="270476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4986C-6BDC-4BE1-A50E-7E2AC978B032}"/>
              </a:ext>
            </a:extLst>
          </p:cNvPr>
          <p:cNvSpPr>
            <a:spLocks noGrp="1"/>
          </p:cNvSpPr>
          <p:nvPr>
            <p:ph type="title"/>
          </p:nvPr>
        </p:nvSpPr>
        <p:spPr/>
        <p:txBody>
          <a:bodyPr/>
          <a:lstStyle/>
          <a:p>
            <a:r>
              <a:rPr lang="de-DE" dirty="0"/>
              <a:t>Warum das Thema: Transparenz schaffen</a:t>
            </a:r>
          </a:p>
        </p:txBody>
      </p:sp>
      <p:sp>
        <p:nvSpPr>
          <p:cNvPr id="3" name="Inhaltsplatzhalter 2">
            <a:extLst>
              <a:ext uri="{FF2B5EF4-FFF2-40B4-BE49-F238E27FC236}">
                <a16:creationId xmlns:a16="http://schemas.microsoft.com/office/drawing/2014/main" id="{774035D4-3F07-4320-B5C4-7FFA7046F443}"/>
              </a:ext>
            </a:extLst>
          </p:cNvPr>
          <p:cNvSpPr>
            <a:spLocks noGrp="1"/>
          </p:cNvSpPr>
          <p:nvPr>
            <p:ph idx="1"/>
          </p:nvPr>
        </p:nvSpPr>
        <p:spPr>
          <a:xfrm>
            <a:off x="874713" y="1881188"/>
            <a:ext cx="10442576" cy="2077863"/>
          </a:xfrm>
        </p:spPr>
        <p:txBody>
          <a:bodyPr/>
          <a:lstStyle/>
          <a:p>
            <a:pPr marL="0" indent="0">
              <a:spcBef>
                <a:spcPts val="1200"/>
              </a:spcBef>
              <a:buFont typeface="Arial" charset="0"/>
              <a:buNone/>
              <a:defRPr/>
            </a:pPr>
            <a:r>
              <a:rPr lang="de-DE" altLang="de-DE" dirty="0"/>
              <a:t>Die Gefährdungsbeurteilung …</a:t>
            </a:r>
          </a:p>
          <a:p>
            <a:pPr marL="180975" indent="-180975">
              <a:spcBef>
                <a:spcPts val="1200"/>
              </a:spcBef>
              <a:buClr>
                <a:srgbClr val="004994"/>
              </a:buClr>
              <a:defRPr/>
            </a:pPr>
            <a:r>
              <a:rPr lang="de-DE" altLang="de-DE" dirty="0"/>
              <a:t>ermöglicht eine systematische und vollständige Übersicht über die Gefährdungen an den Arbeitsplätzen.</a:t>
            </a:r>
          </a:p>
          <a:p>
            <a:pPr marL="180975" indent="-180975">
              <a:spcBef>
                <a:spcPts val="1200"/>
              </a:spcBef>
              <a:buClr>
                <a:srgbClr val="004994"/>
              </a:buClr>
              <a:defRPr/>
            </a:pPr>
            <a:r>
              <a:rPr lang="de-DE" altLang="de-DE" dirty="0"/>
              <a:t>zeigt, was hinsichtlich der Sicherheit und Gesundheit bei der Arbeit (noch) alles zu tun ist, bzw. was weiter optimiert werden kann.</a:t>
            </a:r>
          </a:p>
          <a:p>
            <a:pPr marL="180975" indent="-180975">
              <a:spcBef>
                <a:spcPts val="1200"/>
              </a:spcBef>
              <a:buClr>
                <a:srgbClr val="004994"/>
              </a:buClr>
              <a:defRPr/>
            </a:pPr>
            <a:r>
              <a:rPr lang="de-DE" altLang="de-DE" dirty="0"/>
              <a:t>deckt Ressourcen („Stärken“) im Unternehmen auf.</a:t>
            </a:r>
          </a:p>
          <a:p>
            <a:pPr marL="0" indent="0">
              <a:spcBef>
                <a:spcPts val="1200"/>
              </a:spcBef>
              <a:buNone/>
            </a:pPr>
            <a:endParaRPr lang="de-DE" dirty="0"/>
          </a:p>
        </p:txBody>
      </p:sp>
      <p:pic>
        <p:nvPicPr>
          <p:cNvPr id="4" name="Grafik 1" descr="Eine gesonderte Beurteilung psychischer Belastungen wird vom Gesetzgeber nicht gefordert - sie ist als Teil der Gesamt-Gefährdungsbeurteilung zu sehen.">
            <a:extLst>
              <a:ext uri="{FF2B5EF4-FFF2-40B4-BE49-F238E27FC236}">
                <a16:creationId xmlns:a16="http://schemas.microsoft.com/office/drawing/2014/main" id="{320547AF-6B7D-475A-B9B6-ED13A170703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713" y="4767471"/>
            <a:ext cx="10443600" cy="8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0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4F9DD-F8FC-466B-928D-81AB8B34F1F8}"/>
              </a:ext>
            </a:extLst>
          </p:cNvPr>
          <p:cNvSpPr>
            <a:spLocks noGrp="1"/>
          </p:cNvSpPr>
          <p:nvPr>
            <p:ph type="title"/>
          </p:nvPr>
        </p:nvSpPr>
        <p:spPr/>
        <p:txBody>
          <a:bodyPr/>
          <a:lstStyle/>
          <a:p>
            <a:r>
              <a:rPr lang="de-DE" dirty="0"/>
              <a:t>Warum das Thema: Weitere Vorteile</a:t>
            </a:r>
          </a:p>
        </p:txBody>
      </p:sp>
      <p:sp>
        <p:nvSpPr>
          <p:cNvPr id="3" name="Inhaltsplatzhalter 2">
            <a:extLst>
              <a:ext uri="{FF2B5EF4-FFF2-40B4-BE49-F238E27FC236}">
                <a16:creationId xmlns:a16="http://schemas.microsoft.com/office/drawing/2014/main" id="{E0D455AB-A1EA-4CD5-9F7C-07F74716F37E}"/>
              </a:ext>
            </a:extLst>
          </p:cNvPr>
          <p:cNvSpPr>
            <a:spLocks noGrp="1"/>
          </p:cNvSpPr>
          <p:nvPr>
            <p:ph idx="1"/>
          </p:nvPr>
        </p:nvSpPr>
        <p:spPr/>
        <p:txBody>
          <a:bodyPr/>
          <a:lstStyle/>
          <a:p>
            <a:pPr marL="0" indent="0">
              <a:spcBef>
                <a:spcPts val="1200"/>
              </a:spcBef>
              <a:buNone/>
              <a:defRPr/>
            </a:pPr>
            <a:r>
              <a:rPr lang="de-DE" sz="1700" dirty="0">
                <a:cs typeface="Arial" charset="0"/>
              </a:rPr>
              <a:t>Eine systematische Gefährdungsbeurteilung für den Teilaspekt psychische Belastung ist mehr als eine gesetzliche Pflicht. Sie bietet – sofern auch Maßnahmen zur Verbesserung erkannter Handlungsbedarfe umgesetzt wurden – viele weitere Vorteile:</a:t>
            </a:r>
          </a:p>
          <a:p>
            <a:pPr marL="180975" indent="-180975">
              <a:spcBef>
                <a:spcPts val="1200"/>
              </a:spcBef>
              <a:buClr>
                <a:srgbClr val="004994"/>
              </a:buClr>
              <a:defRPr/>
            </a:pPr>
            <a:r>
              <a:rPr lang="de-DE" sz="1700" b="1" dirty="0">
                <a:cs typeface="Arial" charset="0"/>
              </a:rPr>
              <a:t>Klarheit über Ressourcen und Stärken </a:t>
            </a:r>
            <a:r>
              <a:rPr lang="de-DE" sz="1700" dirty="0">
                <a:cs typeface="Arial" charset="0"/>
              </a:rPr>
              <a:t>des Unternehmens </a:t>
            </a:r>
          </a:p>
          <a:p>
            <a:pPr marL="180975" indent="-180975">
              <a:spcBef>
                <a:spcPts val="1200"/>
              </a:spcBef>
              <a:buClr>
                <a:srgbClr val="004994"/>
              </a:buClr>
              <a:defRPr/>
            </a:pPr>
            <a:r>
              <a:rPr lang="de-DE" sz="1700" b="1" dirty="0">
                <a:cs typeface="Arial" charset="0"/>
              </a:rPr>
              <a:t>Reduktion von Unfällen </a:t>
            </a:r>
            <a:r>
              <a:rPr lang="de-DE" sz="1700" dirty="0">
                <a:cs typeface="Arial" charset="0"/>
              </a:rPr>
              <a:t>durch sicherere Arbeitsbedingungen</a:t>
            </a:r>
          </a:p>
          <a:p>
            <a:pPr marL="180975" indent="-180975">
              <a:spcBef>
                <a:spcPts val="1200"/>
              </a:spcBef>
              <a:buClr>
                <a:srgbClr val="004994"/>
              </a:buClr>
              <a:defRPr/>
            </a:pPr>
            <a:r>
              <a:rPr lang="de-DE" sz="1700" b="1" dirty="0">
                <a:cs typeface="Arial" charset="0"/>
              </a:rPr>
              <a:t>Reduktion arbeitsbedingter Gefährdungen </a:t>
            </a:r>
            <a:r>
              <a:rPr lang="de-DE" sz="1700" dirty="0">
                <a:cs typeface="Arial" charset="0"/>
              </a:rPr>
              <a:t>wie z. B. geringe Handlungsspielräume, ein ungenügendes Informationsmanagement und Probleme mit Arbeitsmitteln</a:t>
            </a:r>
          </a:p>
          <a:p>
            <a:pPr marL="180975" indent="-180975">
              <a:spcBef>
                <a:spcPts val="1200"/>
              </a:spcBef>
              <a:buClr>
                <a:srgbClr val="004994"/>
              </a:buClr>
              <a:defRPr/>
            </a:pPr>
            <a:r>
              <a:rPr lang="de-DE" sz="1700" b="1" dirty="0">
                <a:cs typeface="Arial" charset="0"/>
              </a:rPr>
              <a:t>Sicherstellung einer hohen Arbeitsqualität und Produktivität </a:t>
            </a:r>
            <a:r>
              <a:rPr lang="de-DE" sz="1700" dirty="0">
                <a:cs typeface="Arial" charset="0"/>
              </a:rPr>
              <a:t>durch optimal gestaltete, sichere Prozesse, bessere Abstimmungen untereinander und engagierte, leistungsfähige Beschäftigte</a:t>
            </a:r>
          </a:p>
          <a:p>
            <a:pPr marL="180975" indent="-180975">
              <a:spcBef>
                <a:spcPts val="1200"/>
              </a:spcBef>
              <a:buClr>
                <a:srgbClr val="004994"/>
              </a:buClr>
              <a:defRPr/>
            </a:pPr>
            <a:r>
              <a:rPr lang="de-DE" sz="1700" b="1" dirty="0">
                <a:cs typeface="Arial" charset="0"/>
              </a:rPr>
              <a:t>Steigerung der Mitarbeitermotivation </a:t>
            </a:r>
            <a:r>
              <a:rPr lang="de-DE" sz="1700" dirty="0">
                <a:cs typeface="Arial" charset="0"/>
              </a:rPr>
              <a:t>durch gute Arbeitsbedingungen und ein glaubhaftes Interesse des Arbeitgebers daran, dass die Beschäftigen langfristig gesund bleiben und gute Arbeitsbedingungen vorfinden</a:t>
            </a:r>
          </a:p>
          <a:p>
            <a:pPr marL="180975" indent="-180975">
              <a:spcBef>
                <a:spcPts val="1200"/>
              </a:spcBef>
              <a:buClr>
                <a:srgbClr val="004994"/>
              </a:buClr>
              <a:defRPr/>
            </a:pPr>
            <a:r>
              <a:rPr lang="de-DE" sz="1700" b="1" dirty="0">
                <a:cs typeface="Arial" charset="0"/>
              </a:rPr>
              <a:t>Wertschätzung für die Beschäftigten </a:t>
            </a:r>
            <a:r>
              <a:rPr lang="de-DE" sz="1700" dirty="0">
                <a:cs typeface="Arial" charset="0"/>
              </a:rPr>
              <a:t>durch die Möglichkeit, die Arbeitsbedingungen aktiv mitzugestalten – durch ihre Rückmeldungen und idealerweise auch die Einbindung in die Ableitung von Verbesserungsideen und Maßnahmen</a:t>
            </a:r>
          </a:p>
        </p:txBody>
      </p:sp>
    </p:spTree>
    <p:extLst>
      <p:ext uri="{BB962C8B-B14F-4D97-AF65-F5344CB8AC3E}">
        <p14:creationId xmlns:p14="http://schemas.microsoft.com/office/powerpoint/2010/main" val="429216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C8F63-6AF3-4A48-A14E-CEE2E6025B2D}"/>
              </a:ext>
            </a:extLst>
          </p:cNvPr>
          <p:cNvSpPr>
            <a:spLocks noGrp="1"/>
          </p:cNvSpPr>
          <p:nvPr>
            <p:ph type="title"/>
          </p:nvPr>
        </p:nvSpPr>
        <p:spPr/>
        <p:txBody>
          <a:bodyPr/>
          <a:lstStyle/>
          <a:p>
            <a:r>
              <a:rPr lang="de-DE" dirty="0"/>
              <a:t>Psychische Belastung: Definition</a:t>
            </a:r>
          </a:p>
        </p:txBody>
      </p:sp>
      <p:pic>
        <p:nvPicPr>
          <p:cNvPr id="4" name="Grafik 1" descr="Die Abbildung zeigt zwei Köpfe. Eine Person sagt zur anderen: &quot;Psychische Belastung ist die Gesamtheit der erfassbaren Einflüsse, die von außen auf den Menschen zukommen und diesen psychisch beeinflussen.&quot; Dies entspricht der Definition nach DIN EN ISO 10075-1.">
            <a:extLst>
              <a:ext uri="{FF2B5EF4-FFF2-40B4-BE49-F238E27FC236}">
                <a16:creationId xmlns:a16="http://schemas.microsoft.com/office/drawing/2014/main" id="{4E21162A-D34A-43A5-8097-1281EFDBC8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430" y="1911526"/>
            <a:ext cx="6595138" cy="437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64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F1B6-8B13-46DD-B962-450097A4EA30}"/>
              </a:ext>
            </a:extLst>
          </p:cNvPr>
          <p:cNvSpPr>
            <a:spLocks noGrp="1"/>
          </p:cNvSpPr>
          <p:nvPr>
            <p:ph type="title"/>
          </p:nvPr>
        </p:nvSpPr>
        <p:spPr/>
        <p:txBody>
          <a:bodyPr/>
          <a:lstStyle/>
          <a:p>
            <a:r>
              <a:rPr lang="de-DE" dirty="0"/>
              <a:t>Psychische Belastung: Video</a:t>
            </a:r>
          </a:p>
        </p:txBody>
      </p:sp>
      <p:pic>
        <p:nvPicPr>
          <p:cNvPr id="4" name="Picture 3" descr="Gezeigt wird eine Vorschau auf das Video, in dem &quot;Psychische Belastung und Beanspruchung&quot; genauer erklärt wird. Eine inhaltliche Botschaft ist mit dem Bild nicht verbunden.">
            <a:hlinkClick r:id="rId3"/>
            <a:extLst>
              <a:ext uri="{FF2B5EF4-FFF2-40B4-BE49-F238E27FC236}">
                <a16:creationId xmlns:a16="http://schemas.microsoft.com/office/drawing/2014/main" id="{48C7AA16-001E-4FC8-9144-F977D8F40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1" y="1681165"/>
            <a:ext cx="780891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9F582386-3B5F-490D-B183-4E84FAFE855E}"/>
              </a:ext>
            </a:extLst>
          </p:cNvPr>
          <p:cNvSpPr txBox="1"/>
          <p:nvPr/>
        </p:nvSpPr>
        <p:spPr>
          <a:xfrm>
            <a:off x="8920974" y="5328205"/>
            <a:ext cx="2966225" cy="738664"/>
          </a:xfrm>
          <a:prstGeom prst="rect">
            <a:avLst/>
          </a:prstGeom>
          <a:solidFill>
            <a:srgbClr val="004994"/>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de-DE" sz="1400" b="1" dirty="0">
                <a:solidFill>
                  <a:schemeClr val="bg1"/>
                </a:solidFill>
              </a:rPr>
              <a:t>Bitte im Präsentationsmodus das Bild anklicken, um das Video zu starten</a:t>
            </a:r>
          </a:p>
        </p:txBody>
      </p:sp>
    </p:spTree>
    <p:extLst>
      <p:ext uri="{BB962C8B-B14F-4D97-AF65-F5344CB8AC3E}">
        <p14:creationId xmlns:p14="http://schemas.microsoft.com/office/powerpoint/2010/main" val="546430427"/>
      </p:ext>
    </p:extLst>
  </p:cSld>
  <p:clrMapOvr>
    <a:masterClrMapping/>
  </p:clrMapOvr>
</p:sld>
</file>

<file path=ppt/theme/theme1.xml><?xml version="1.0" encoding="utf-8"?>
<a:theme xmlns:a="http://schemas.openxmlformats.org/drawingml/2006/main" name="DGUV Kampagnenlogo">
  <a:themeElements>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PowerPoint-Master-16-9.potx" id="{12E69689-A45D-4643-8174-D6AA907EA5B3}" vid="{21DF903F-A5AE-4CB6-83D4-6108A3D03D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themeOverride>
</file>

<file path=docProps/app.xml><?xml version="1.0" encoding="utf-8"?>
<Properties xmlns="http://schemas.openxmlformats.org/officeDocument/2006/extended-properties" xmlns:vt="http://schemas.openxmlformats.org/officeDocument/2006/docPropsVTypes">
  <Template/>
  <TotalTime>0</TotalTime>
  <Words>4190</Words>
  <Application>Microsoft Office PowerPoint</Application>
  <PresentationFormat>Breitbild</PresentationFormat>
  <Paragraphs>385</Paragraphs>
  <Slides>42</Slides>
  <Notes>38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MS PGothic</vt:lpstr>
      <vt:lpstr>Arial</vt:lpstr>
      <vt:lpstr>Calibri</vt:lpstr>
      <vt:lpstr>Symbol</vt:lpstr>
      <vt:lpstr>Times New Roman</vt:lpstr>
      <vt:lpstr>Wingdings</vt:lpstr>
      <vt:lpstr>Wingdings 2</vt:lpstr>
      <vt:lpstr>DGUV Kampagnenlogo</vt:lpstr>
      <vt:lpstr>Gefährdungsbeurteilung: Psychische Belastung</vt:lpstr>
      <vt:lpstr>Hinweise zur Nutzung dieses Foliensatzes</vt:lpstr>
      <vt:lpstr>Inhaltsverzeichnis</vt:lpstr>
      <vt:lpstr>Warum das Thema: Gesetzliche Forderungen erfüllen (1/2)</vt:lpstr>
      <vt:lpstr>Warum das Thema: Gesetzliche Forderungen erfüllen (2/2)</vt:lpstr>
      <vt:lpstr>Warum das Thema: Transparenz schaffen</vt:lpstr>
      <vt:lpstr>Warum das Thema: Weitere Vorteile</vt:lpstr>
      <vt:lpstr>Psychische Belastung: Definition</vt:lpstr>
      <vt:lpstr>Psychische Belastung: Video</vt:lpstr>
      <vt:lpstr>Psychische Belastung: Zusammenfassung</vt:lpstr>
      <vt:lpstr>Psychische Belastung in der Gefährdungsbeurteilung (GBU)</vt:lpstr>
      <vt:lpstr>Psychische Belastung in der GBU: Details (1/5)</vt:lpstr>
      <vt:lpstr>Psychische Belastung in der GBU: Details (2/5)</vt:lpstr>
      <vt:lpstr>Psychische Belastung in der GBU: Details (3/5)</vt:lpstr>
      <vt:lpstr>Psychische Belastung in der GBU: Details (4/5)</vt:lpstr>
      <vt:lpstr>Psychische Belastung in der GBU: Details (5/5)</vt:lpstr>
      <vt:lpstr>Vorgehen: Gefährdungsbeurteilung und Dokumentation</vt:lpstr>
      <vt:lpstr>Vorgehen: Vorbereitung</vt:lpstr>
      <vt:lpstr>Vorgehen: Durchführung</vt:lpstr>
      <vt:lpstr>Vorgehen: Nachbereitung</vt:lpstr>
      <vt:lpstr>Vorgehen: Schritt 1</vt:lpstr>
      <vt:lpstr>Vorgehen: Schritt 2</vt:lpstr>
      <vt:lpstr>Vorgehen: Schritt 3</vt:lpstr>
      <vt:lpstr>Vorgehen: Schritte 4 und 5</vt:lpstr>
      <vt:lpstr>Vorgehen: Schritte 6 und 7</vt:lpstr>
      <vt:lpstr>Vorgehen: Dokumentation</vt:lpstr>
      <vt:lpstr>Die Instrumente: Überblick</vt:lpstr>
      <vt:lpstr>Die Instrumente: Vorteile</vt:lpstr>
      <vt:lpstr>Die Instrumente: PegA-Expertencheck</vt:lpstr>
      <vt:lpstr>Die Instrumente: Stärken des PegA-Expertenchecks</vt:lpstr>
      <vt:lpstr>Die Instrumente: PegA-Befragung</vt:lpstr>
      <vt:lpstr>Die Instrumente: Stärken der PegA-Befragung</vt:lpstr>
      <vt:lpstr>Die Instrumente: PegA-Team</vt:lpstr>
      <vt:lpstr>Die Instrumente: Stärken von PegA-Team</vt:lpstr>
      <vt:lpstr>Die Instrumente: Wie steht es um die Anonymität?</vt:lpstr>
      <vt:lpstr>Weitere, unternehmensspezifische Folien</vt:lpstr>
      <vt:lpstr>Zeitplan Ihres Unternehmens für die Gefährdungsbeurteilung</vt:lpstr>
      <vt:lpstr>Ressourcen – welcher Aufwand ist damit verbunden?</vt:lpstr>
      <vt:lpstr>Ressourcen: Leitfragen zur Aufwandskalkulation</vt:lpstr>
      <vt:lpstr>Wann werden Maßnahmen ergriffen?</vt:lpstr>
      <vt:lpstr>Wie sehen die Maßnahmen aus?</vt:lpstr>
      <vt:lpstr>Ihre Ansprechpersonen bei uns im Unternehmen</vt:lpstr>
    </vt:vector>
  </TitlesOfParts>
  <Company>Berufsgenossenschaft Handel und Warenlogistik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pega1 - Muster - Allgemeine Präsentation zum PegA-Programm</dc:title>
  <dc:creator>Berufsgenossenschaft Handel und Warenlogistik</dc:creator>
  <cp:lastModifiedBy>Richarz, Saskia</cp:lastModifiedBy>
  <cp:revision>30</cp:revision>
  <cp:lastPrinted>2018-11-19T15:54:28Z</cp:lastPrinted>
  <dcterms:created xsi:type="dcterms:W3CDTF">2024-02-15T09:19:09Z</dcterms:created>
  <dcterms:modified xsi:type="dcterms:W3CDTF">2024-03-09T05:39:56Z</dcterms:modified>
</cp:coreProperties>
</file>